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A80C8C-B77D-4663-BEB3-FE57D80AAA03}">
          <p14:sldIdLst>
            <p14:sldId id="256"/>
            <p14:sldId id="257"/>
            <p14:sldId id="258"/>
            <p14:sldId id="264"/>
            <p14:sldId id="265"/>
            <p14:sldId id="266"/>
            <p14:sldId id="267"/>
            <p14:sldId id="259"/>
            <p14:sldId id="260"/>
            <p14:sldId id="261"/>
            <p14:sldId id="262"/>
            <p14:sldId id="263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2" d="100"/>
          <a:sy n="112" d="100"/>
        </p:scale>
        <p:origin x="-942" y="-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309CB4-6534-4F57-9C92-030AE99498B1}" type="datetimeFigureOut">
              <a:rPr lang="fa-IR" smtClean="0"/>
              <a:t>1443/08/08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22D59D4-2931-487A-8A90-A8BC01EBCF2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236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9D4-2931-487A-8A90-A8BC01EBCF28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898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025589"/>
            <a:ext cx="9036424" cy="2296956"/>
          </a:xfrm>
          <a:noFill/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chemeClr val="tx1"/>
                </a:solidFill>
                <a:latin typeface="Aharoni" panose="02010803020104030203" pitchFamily="2" charset="-79"/>
                <a:cs typeface="B Mitra" panose="00000400000000000000" pitchFamily="2" charset="-78"/>
              </a:rPr>
              <a:t>دستور العمل </a:t>
            </a:r>
            <a:r>
              <a:rPr lang="fa-IR" sz="4000" b="1" dirty="0" smtClean="0">
                <a:solidFill>
                  <a:schemeClr val="tx1"/>
                </a:solidFill>
                <a:latin typeface="Aharoni" panose="02010803020104030203" pitchFamily="2" charset="-79"/>
                <a:cs typeface="B Mitra" panose="00000400000000000000" pitchFamily="2" charset="-78"/>
              </a:rPr>
              <a:t>کارورزی</a:t>
            </a:r>
          </a:p>
          <a:p>
            <a:pPr algn="ctr"/>
            <a:r>
              <a:rPr lang="fa-IR" sz="4000" b="1" dirty="0" smtClean="0">
                <a:solidFill>
                  <a:schemeClr val="tx1"/>
                </a:solidFill>
                <a:latin typeface="Aharoni" panose="02010803020104030203" pitchFamily="2" charset="-79"/>
                <a:cs typeface="B Mitra" panose="00000400000000000000" pitchFamily="2" charset="-78"/>
              </a:rPr>
              <a:t>مرکز آموزش علمی کاربردی جهاد دانشگاهی کرج</a:t>
            </a:r>
            <a:endParaRPr lang="fa-IR" sz="4000" b="1" dirty="0">
              <a:solidFill>
                <a:schemeClr val="tx1"/>
              </a:solidFill>
              <a:latin typeface="Aharoni" panose="02010803020104030203" pitchFamily="2" charset="-79"/>
              <a:cs typeface="B Mitra" panose="00000400000000000000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51571" y="551330"/>
            <a:ext cx="7784851" cy="1855694"/>
          </a:xfrm>
        </p:spPr>
        <p:txBody>
          <a:bodyPr>
            <a:normAutofit/>
          </a:bodyPr>
          <a:lstStyle/>
          <a:p>
            <a:pPr algn="ctr"/>
            <a:r>
              <a:rPr lang="fa-IR" sz="4900" b="1" dirty="0" smtClean="0">
                <a:solidFill>
                  <a:srgbClr val="7030A0"/>
                </a:solidFill>
                <a:latin typeface="Aharoni" panose="02010803020104030203" pitchFamily="2" charset="-79"/>
                <a:cs typeface="B Mitra" panose="00000400000000000000" pitchFamily="2" charset="-78"/>
              </a:rPr>
              <a:t>بسم الله الرحمن الرحیم</a:t>
            </a:r>
            <a:r>
              <a:rPr lang="fa-IR" sz="4000" b="1" dirty="0" smtClean="0">
                <a:latin typeface="Aharoni" panose="02010803020104030203" pitchFamily="2" charset="-79"/>
              </a:rPr>
              <a:t/>
            </a:r>
            <a:br>
              <a:rPr lang="fa-IR" sz="4000" b="1" dirty="0" smtClean="0">
                <a:latin typeface="Aharoni" panose="02010803020104030203" pitchFamily="2" charset="-79"/>
              </a:rPr>
            </a:br>
            <a:endParaRPr lang="fa-IR" sz="5400" b="1" dirty="0">
              <a:solidFill>
                <a:schemeClr val="tx1"/>
              </a:solidFill>
              <a:latin typeface="Aharoni" panose="02010803020104030203" pitchFamily="2" charset="-79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32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3412"/>
            <a:ext cx="8596668" cy="605117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نحوه تکمیل فرم های کارورزی</a:t>
            </a:r>
            <a:endParaRPr lang="fa-IR" b="1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69894"/>
            <a:ext cx="8596668" cy="544605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دانشجو به میزان تعداد هفته های کارورزی باید فرم گزارش کار روزانه را تکمیل نموده و به تایید مربی محل کارورزی و مدرس مربوطه رسانده باشد.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در تکمیل فرم ها رعایت موارد زیر الزامی می باشد: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نام و نام خانوادگی دانشجو ، شماره دانشجویی، کدملی. مقطع و رشته تحصیلی 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نام مدرس کارورزی( طبق انتخاب واحدانجام شده باید ثبت گردد).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نام مربی کارورزی: ( فردی که در محل کارورزی هدایت و نظارت کار دانشجو بر عهده دارد).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تاریخ شروع و پایان  کارورزی: براساس تقویم آموزشی  هر نیمسال تحصیلی از طریق مدرسن مربوطه اطلاع رسانی خواهد شد.</a:t>
            </a:r>
            <a:endParaRPr lang="fa-IR" sz="2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تحویل نهایی و ارایه گزارش کار: متعاقبا از طریق سایت  دانشجویان اطلاع رسانی خواهد شد.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تذکر: داشجو در بازه امتحانات می توانند در محل کارورزی نباشد.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فرم ها می بایست  تمیز، کامل، خوانا و بدون خط خوردگی و لاک گیری باشد.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فرم ها با خودکار آبی رنگ  یا مشکی رنگ  تکمیل گردد.</a:t>
            </a:r>
          </a:p>
          <a:p>
            <a:pPr marL="0" indent="0">
              <a:buNone/>
            </a:pPr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56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6519"/>
            <a:ext cx="8596668" cy="61856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نحوه تکمیل فرم های کارورزی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6788"/>
            <a:ext cx="8596668" cy="56612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دانشجو براساس برنامه روزانه ای که به مرکز اعلام می کند ( در قالب فرم مراحل) نسبت به تکمیل فرم های هفتگی با ذکر روز، تاریخ ، ساعت اقدام نماید. نمونه فرم صحیح تکمیل شده پیوست می باشد.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به عنوان مثال: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هفته اول شهریورماه       99/06/16 لغایت   99/6/20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هفته دوم شهریورماه     99/06/22  لغایت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99/06/27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و به همین ترتیب هفته سوم ، چهارم  ، پنجم ،</a:t>
            </a:r>
            <a:r>
              <a:rPr lang="fa-IR" b="1" smtClean="0">
                <a:solidFill>
                  <a:schemeClr val="tx1"/>
                </a:solidFill>
                <a:cs typeface="B Mitra" panose="00000400000000000000" pitchFamily="2" charset="-78"/>
              </a:rPr>
              <a:t>ششم ، هفتم، هشتم، نهم، دهم</a:t>
            </a:r>
            <a:endParaRPr lang="fa-IR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دانشجو به تعداد ماه های کارورزی ملزم به تکمیل فرم گزارش کار پیشرفت ماهانه می باشد.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به عنوان مثال 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ماه اول ( شهریوماه)      99/06/16  لغایت 99/06/31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ماه دوم  ( مهرماه )         99/07/01   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لغایت </a:t>
            </a: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99/07/28</a:t>
            </a:r>
            <a:endParaRPr lang="fa-IR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>
              <a:lnSpc>
                <a:spcPct val="110000"/>
              </a:lnSpc>
              <a:buNone/>
            </a:pPr>
            <a:endParaRPr lang="fa-IR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044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60" y="567397"/>
            <a:ext cx="8596668" cy="748553"/>
          </a:xfrm>
        </p:spPr>
        <p:txBody>
          <a:bodyPr>
            <a:noAutofit/>
          </a:bodyPr>
          <a:lstStyle/>
          <a:p>
            <a:pPr algn="ctr"/>
            <a: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endParaRPr lang="fa-IR" b="1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181" y="1577470"/>
            <a:ext cx="5093776" cy="1002574"/>
          </a:xfrm>
        </p:spPr>
        <p:txBody>
          <a:bodyPr/>
          <a:lstStyle/>
          <a:p>
            <a:pPr algn="ctr"/>
            <a:r>
              <a:rPr lang="fa-IR" sz="2800" b="1" dirty="0">
                <a:solidFill>
                  <a:srgbClr val="00B050"/>
                </a:solidFill>
                <a:cs typeface="B Mitra" panose="00000400000000000000" pitchFamily="2" charset="-78"/>
              </a:rPr>
              <a:t>فرم معرفی محل </a:t>
            </a:r>
            <a:r>
              <a:rPr lang="fa-IR" sz="28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کارورزی</a:t>
            </a:r>
            <a:br>
              <a:rPr lang="fa-IR" sz="2800" b="1" dirty="0" smtClean="0">
                <a:solidFill>
                  <a:srgbClr val="00B050"/>
                </a:solidFill>
                <a:cs typeface="B Mitra" panose="00000400000000000000" pitchFamily="2" charset="-78"/>
              </a:rPr>
            </a:br>
            <a:r>
              <a:rPr lang="fa-IR" sz="28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کاربرگ  1-213</a:t>
            </a:r>
            <a:endParaRPr lang="fa-IR" sz="28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12" y="2580044"/>
            <a:ext cx="2916046" cy="381186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0236" y="1454379"/>
            <a:ext cx="2583307" cy="755688"/>
          </a:xfrm>
        </p:spPr>
        <p:txBody>
          <a:bodyPr/>
          <a:lstStyle/>
          <a:p>
            <a:pPr algn="ctr"/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فرم </a:t>
            </a:r>
            <a:r>
              <a:rPr lang="fa-IR" sz="32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مراحل</a:t>
            </a:r>
            <a:endParaRPr lang="fa-IR" sz="3200" dirty="0">
              <a:solidFill>
                <a:srgbClr val="00B05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05" y="2571156"/>
            <a:ext cx="2864223" cy="3820756"/>
          </a:xfrm>
        </p:spPr>
      </p:pic>
    </p:spTree>
    <p:extLst>
      <p:ext uri="{BB962C8B-B14F-4D97-AF65-F5344CB8AC3E}">
        <p14:creationId xmlns:p14="http://schemas.microsoft.com/office/powerpoint/2010/main" val="20796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نمونه فرم </a:t>
            </a:r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های </a:t>
            </a:r>
            <a:r>
              <a:rPr lang="fa-IR" sz="40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کارورزی</a:t>
            </a:r>
            <a: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/>
            </a:r>
            <a:b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</a:t>
            </a:r>
            <a:r>
              <a:rPr lang="fa-IR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هفتگی کاربرگ </a:t>
            </a:r>
            <a:r>
              <a:rPr lang="fa-IR" sz="31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2-213(هفته اول – هفته دوم)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72" y="1674054"/>
            <a:ext cx="3583746" cy="518394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31" y="1674054"/>
            <a:ext cx="3713871" cy="5082899"/>
          </a:xfrm>
        </p:spPr>
      </p:pic>
    </p:spTree>
    <p:extLst>
      <p:ext uri="{BB962C8B-B14F-4D97-AF65-F5344CB8AC3E}">
        <p14:creationId xmlns:p14="http://schemas.microsoft.com/office/powerpoint/2010/main" val="4614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88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/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</a:t>
            </a:r>
            <a:r>
              <a:rPr lang="fa-IR" sz="32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هفتگی کاربرگ 2-213(هفته سوم </a:t>
            </a: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– هفته </a:t>
            </a:r>
            <a:r>
              <a:rPr lang="fa-IR" sz="32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چهارم</a:t>
            </a: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)</a:t>
            </a:r>
            <a:endParaRPr lang="fa-IR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1759638"/>
            <a:ext cx="4135901" cy="520221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35" y="1687642"/>
            <a:ext cx="3698677" cy="5274208"/>
          </a:xfrm>
        </p:spPr>
      </p:pic>
    </p:spTree>
    <p:extLst>
      <p:ext uri="{BB962C8B-B14F-4D97-AF65-F5344CB8AC3E}">
        <p14:creationId xmlns:p14="http://schemas.microsoft.com/office/powerpoint/2010/main" val="13002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/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</a:t>
            </a:r>
            <a:r>
              <a:rPr lang="fa-IR" sz="32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هفتگی کاربرگ 2-213</a:t>
            </a:r>
            <a:r>
              <a:rPr lang="fa-IR" sz="31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(هفته پنجم </a:t>
            </a:r>
            <a:r>
              <a:rPr lang="fa-IR" sz="3100" b="1" dirty="0">
                <a:solidFill>
                  <a:srgbClr val="00B050"/>
                </a:solidFill>
                <a:cs typeface="B Mitra" panose="00000400000000000000" pitchFamily="2" charset="-78"/>
              </a:rPr>
              <a:t>– هفته </a:t>
            </a:r>
            <a:r>
              <a:rPr lang="fa-IR" sz="31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ششم</a:t>
            </a:r>
            <a:r>
              <a:rPr lang="fa-IR" sz="3100" b="1" dirty="0">
                <a:solidFill>
                  <a:srgbClr val="00B050"/>
                </a:solidFill>
                <a:cs typeface="B Mitra" panose="00000400000000000000" pitchFamily="2" charset="-78"/>
              </a:rPr>
              <a:t>)</a:t>
            </a:r>
            <a:endParaRPr lang="fa-I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1678955"/>
            <a:ext cx="3770142" cy="510215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83" y="1678955"/>
            <a:ext cx="3843873" cy="5331877"/>
          </a:xfrm>
        </p:spPr>
      </p:pic>
    </p:spTree>
    <p:extLst>
      <p:ext uri="{BB962C8B-B14F-4D97-AF65-F5344CB8AC3E}">
        <p14:creationId xmlns:p14="http://schemas.microsoft.com/office/powerpoint/2010/main" val="11824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9828"/>
            <a:ext cx="8596668" cy="1427341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</a:t>
            </a:r>
            <a:r>
              <a:rPr lang="fa-IR" sz="32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هفتگی کاربرگ 2-213</a:t>
            </a:r>
            <a:r>
              <a:rPr lang="fa-IR" sz="31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(هفته هفتم– </a:t>
            </a:r>
            <a:r>
              <a:rPr lang="fa-IR" sz="3100" b="1" dirty="0">
                <a:solidFill>
                  <a:srgbClr val="00B050"/>
                </a:solidFill>
                <a:cs typeface="B Mitra" panose="00000400000000000000" pitchFamily="2" charset="-78"/>
              </a:rPr>
              <a:t>هفته </a:t>
            </a:r>
            <a:r>
              <a:rPr lang="fa-IR" sz="31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هشتم</a:t>
            </a:r>
            <a:r>
              <a:rPr lang="fa-IR" sz="3100" b="1" dirty="0">
                <a:solidFill>
                  <a:srgbClr val="00B050"/>
                </a:solidFill>
                <a:cs typeface="B Mitra" panose="00000400000000000000" pitchFamily="2" charset="-78"/>
              </a:rPr>
              <a:t>)</a:t>
            </a:r>
            <a:endParaRPr lang="fa-IR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7" y="1477347"/>
            <a:ext cx="3559126" cy="506532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57" y="1615074"/>
            <a:ext cx="3403234" cy="4927600"/>
          </a:xfrm>
        </p:spPr>
      </p:pic>
    </p:spTree>
    <p:extLst>
      <p:ext uri="{BB962C8B-B14F-4D97-AF65-F5344CB8AC3E}">
        <p14:creationId xmlns:p14="http://schemas.microsoft.com/office/powerpoint/2010/main" val="6058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1015"/>
            <a:ext cx="8596668" cy="1139483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/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28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</a:t>
            </a:r>
            <a:r>
              <a:rPr lang="fa-IR" sz="28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هفتگی کاربرگ 2-213</a:t>
            </a:r>
            <a:r>
              <a:rPr lang="fa-IR" sz="24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(هفته نهم </a:t>
            </a:r>
            <a:r>
              <a:rPr lang="fa-IR" sz="2400" b="1" dirty="0">
                <a:solidFill>
                  <a:srgbClr val="00B050"/>
                </a:solidFill>
                <a:cs typeface="B Mitra" panose="00000400000000000000" pitchFamily="2" charset="-78"/>
              </a:rPr>
              <a:t>– هفته </a:t>
            </a:r>
            <a:r>
              <a:rPr lang="fa-IR" sz="24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دهم – هفته یازدهم)</a:t>
            </a:r>
            <a:endParaRPr lang="fa-IR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8" y="1637734"/>
            <a:ext cx="3035756" cy="437056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14" y="1725314"/>
            <a:ext cx="3022000" cy="42829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463039"/>
            <a:ext cx="3533857" cy="49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5978"/>
            <a:ext cx="8596668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/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</a:t>
            </a:r>
            <a:r>
              <a:rPr lang="fa-IR" sz="32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ماهانه کاربرگ 3-213 </a:t>
            </a:r>
            <a:r>
              <a:rPr lang="fa-IR" sz="27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(ماه اول- ماه دوم- ماه سوم)</a:t>
            </a:r>
            <a:endParaRPr lang="fa-IR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20" y="1930472"/>
            <a:ext cx="3069178" cy="419931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34" y="1772531"/>
            <a:ext cx="2930688" cy="40303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4" y="1491176"/>
            <a:ext cx="3376978" cy="4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267286"/>
            <a:ext cx="8596668" cy="101287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/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نمونه نامه پایان دوره کارورزی</a:t>
            </a:r>
            <a:endParaRPr lang="fa-IR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03" y="1533380"/>
            <a:ext cx="3765411" cy="4586068"/>
          </a:xfrm>
        </p:spPr>
      </p:pic>
    </p:spTree>
    <p:extLst>
      <p:ext uri="{BB962C8B-B14F-4D97-AF65-F5344CB8AC3E}">
        <p14:creationId xmlns:p14="http://schemas.microsoft.com/office/powerpoint/2010/main" val="4259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341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7030A0"/>
                </a:solidFill>
                <a:latin typeface="Aharoni" panose="02010803020104030203" pitchFamily="2" charset="-79"/>
                <a:cs typeface="B Mitra" panose="00000400000000000000" pitchFamily="2" charset="-78"/>
              </a:rPr>
              <a:t>طول دوره کارورزی</a:t>
            </a:r>
            <a:endParaRPr lang="fa-IR" b="1" dirty="0">
              <a:solidFill>
                <a:srgbClr val="7030A0"/>
              </a:solidFill>
              <a:latin typeface="Aharoni" panose="02010803020104030203" pitchFamily="2" charset="-79"/>
              <a:cs typeface="B Mitra" panose="00000400000000000000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77334" y="1667435"/>
            <a:ext cx="9286937" cy="5190565"/>
          </a:xfrm>
        </p:spPr>
        <p:txBody>
          <a:bodyPr numCol="1">
            <a:normAutofit/>
          </a:bodyPr>
          <a:lstStyle/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cs typeface="B Mitra" panose="00000400000000000000" pitchFamily="2" charset="-78"/>
              </a:rPr>
              <a:t>دانشجو در هر مقطع تحصیلی ( کاردانی ، کارشناسی ) ملزم به گذراندان 4 واحد درسی کارورزی در قالب  (کارورزی1 و کارورزی2 ) می باشد.</a:t>
            </a:r>
            <a:endParaRPr lang="en-US" sz="1700" b="1" dirty="0"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cs typeface="B Mitra" panose="00000400000000000000" pitchFamily="2" charset="-78"/>
              </a:rPr>
              <a:t>کارورزی 1 معادل 240 ساعت  طی نیمسال تحصیلی اخذ واحد کارورزی.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cs typeface="B Mitra" panose="00000400000000000000" pitchFamily="2" charset="-78"/>
              </a:rPr>
              <a:t>کارورزی2  معادل 240 ساعت طی نیمسال تحصیلی اخذ واحد کارورزی.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cs typeface="B Mitra" panose="00000400000000000000" pitchFamily="2" charset="-78"/>
              </a:rPr>
              <a:t>دانشجو به </a:t>
            </a:r>
            <a:r>
              <a:rPr lang="fa-IR" sz="1700" b="1" dirty="0" smtClean="0">
                <a:cs typeface="B Mitra" panose="00000400000000000000" pitchFamily="2" charset="-78"/>
              </a:rPr>
              <a:t>مدت 8  </a:t>
            </a:r>
            <a:r>
              <a:rPr lang="fa-IR" sz="1700" b="1" dirty="0" smtClean="0">
                <a:cs typeface="B Mitra" panose="00000400000000000000" pitchFamily="2" charset="-78"/>
              </a:rPr>
              <a:t>هفته </a:t>
            </a:r>
            <a:r>
              <a:rPr lang="fa-IR" sz="1700" b="1" dirty="0" smtClean="0">
                <a:cs typeface="B Mitra" panose="00000400000000000000" pitchFamily="2" charset="-78"/>
              </a:rPr>
              <a:t>(</a:t>
            </a:r>
            <a:r>
              <a:rPr lang="fa-IR" sz="1700" b="1" dirty="0" smtClean="0">
                <a:cs typeface="B Mitra" panose="00000400000000000000" pitchFamily="2" charset="-78"/>
              </a:rPr>
              <a:t>30</a:t>
            </a:r>
            <a:r>
              <a:rPr lang="fa-IR" sz="1700" b="1" dirty="0" smtClean="0">
                <a:cs typeface="B Mitra" panose="00000400000000000000" pitchFamily="2" charset="-78"/>
              </a:rPr>
              <a:t> ساعت در هفته) یا 10هفته (24ساعت در هفته) یا 12هفته(20ساعت در هفته)  در </a:t>
            </a:r>
            <a:r>
              <a:rPr lang="fa-IR" sz="1700" b="1" dirty="0" smtClean="0">
                <a:cs typeface="B Mitra" panose="00000400000000000000" pitchFamily="2" charset="-78"/>
              </a:rPr>
              <a:t>طول نیمسال </a:t>
            </a:r>
            <a:r>
              <a:rPr lang="fa-IR" sz="1700" b="1" dirty="0" smtClean="0">
                <a:cs typeface="B Mitra" panose="00000400000000000000" pitchFamily="2" charset="-78"/>
              </a:rPr>
              <a:t>تحصیلی </a:t>
            </a:r>
            <a:r>
              <a:rPr lang="fa-IR" sz="1700" b="1" dirty="0" smtClean="0">
                <a:cs typeface="B Mitra" panose="00000400000000000000" pitchFamily="2" charset="-78"/>
              </a:rPr>
              <a:t>باید در محل کارورزی حضور داشته باشد.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cs typeface="B Mitra" panose="00000400000000000000" pitchFamily="2" charset="-78"/>
              </a:rPr>
              <a:t>مدت </a:t>
            </a:r>
            <a:r>
              <a:rPr lang="fa-IR" sz="1700" b="1" dirty="0">
                <a:cs typeface="B Mitra" panose="00000400000000000000" pitchFamily="2" charset="-78"/>
              </a:rPr>
              <a:t>زمان انجام کارورزی برای هر روز حداکثر 8 ساعت </a:t>
            </a:r>
            <a:r>
              <a:rPr lang="fa-IR" sz="1700" b="1" dirty="0" smtClean="0">
                <a:cs typeface="B Mitra" panose="00000400000000000000" pitchFamily="2" charset="-78"/>
              </a:rPr>
              <a:t>کاری </a:t>
            </a:r>
            <a:r>
              <a:rPr lang="fa-IR" sz="1700" b="1" dirty="0" smtClean="0">
                <a:cs typeface="B Mitra" panose="00000400000000000000" pitchFamily="2" charset="-78"/>
              </a:rPr>
              <a:t>(8 صبح  </a:t>
            </a:r>
            <a:r>
              <a:rPr lang="fa-IR" sz="1700" b="1" dirty="0" smtClean="0">
                <a:cs typeface="B Mitra" panose="00000400000000000000" pitchFamily="2" charset="-78"/>
              </a:rPr>
              <a:t>تا </a:t>
            </a:r>
            <a:r>
              <a:rPr lang="fa-IR" sz="1700" b="1" dirty="0" smtClean="0">
                <a:cs typeface="B Mitra" panose="00000400000000000000" pitchFamily="2" charset="-78"/>
              </a:rPr>
              <a:t>16عصر</a:t>
            </a:r>
            <a:r>
              <a:rPr lang="fa-IR" sz="1700" b="1" dirty="0" smtClean="0">
                <a:cs typeface="B Mitra" panose="00000400000000000000" pitchFamily="2" charset="-78"/>
              </a:rPr>
              <a:t>) در طول هفته و ساعات اداری</a:t>
            </a:r>
            <a:r>
              <a:rPr lang="en-US" sz="1700" b="1" dirty="0" smtClean="0">
                <a:cs typeface="B Mitra" panose="00000400000000000000" pitchFamily="2" charset="-78"/>
              </a:rPr>
              <a:t> </a:t>
            </a:r>
            <a:r>
              <a:rPr lang="fa-IR" sz="1700" b="1" dirty="0" smtClean="0">
                <a:cs typeface="B Mitra" panose="00000400000000000000" pitchFamily="2" charset="-78"/>
              </a:rPr>
              <a:t>به غیر از روز جمعه صورت می پذیرد.</a:t>
            </a:r>
            <a:endParaRPr lang="en-US" sz="1700" b="1" dirty="0" smtClean="0">
              <a:cs typeface="B Mitra" panose="00000400000000000000" pitchFamily="2" charset="-78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cs typeface="B Mitra" panose="00000400000000000000" pitchFamily="2" charset="-78"/>
              </a:rPr>
              <a:t>رعایت سقف </a:t>
            </a:r>
            <a:r>
              <a:rPr lang="fa-IR" sz="1700" b="1" dirty="0" smtClean="0">
                <a:cs typeface="B Mitra" panose="00000400000000000000" pitchFamily="2" charset="-78"/>
              </a:rPr>
              <a:t>30 </a:t>
            </a:r>
            <a:r>
              <a:rPr lang="fa-IR" sz="1700" b="1" dirty="0" smtClean="0">
                <a:cs typeface="B Mitra" panose="00000400000000000000" pitchFamily="2" charset="-78"/>
              </a:rPr>
              <a:t>ساعت در هفته و مدت زمان </a:t>
            </a:r>
            <a:r>
              <a:rPr lang="fa-IR" sz="1700" b="1" dirty="0" smtClean="0">
                <a:cs typeface="B Mitra" panose="00000400000000000000" pitchFamily="2" charset="-78"/>
              </a:rPr>
              <a:t>8 </a:t>
            </a:r>
            <a:r>
              <a:rPr lang="fa-IR" sz="1700" b="1" dirty="0" smtClean="0">
                <a:cs typeface="B Mitra" panose="00000400000000000000" pitchFamily="2" charset="-78"/>
              </a:rPr>
              <a:t>هفته جهت گذراندن درس کارورزی در طول </a:t>
            </a:r>
            <a:r>
              <a:rPr lang="fa-IR" sz="1700" b="1" u="sng" dirty="0" smtClean="0">
                <a:solidFill>
                  <a:srgbClr val="0070C0"/>
                </a:solidFill>
                <a:cs typeface="B Mitra" panose="00000400000000000000" pitchFamily="2" charset="-78"/>
              </a:rPr>
              <a:t>ترم </a:t>
            </a:r>
            <a:r>
              <a:rPr lang="fa-IR" sz="1700" b="1" u="sng" dirty="0" smtClean="0">
                <a:solidFill>
                  <a:srgbClr val="0070C0"/>
                </a:solidFill>
                <a:cs typeface="B Mitra" panose="00000400000000000000" pitchFamily="2" charset="-78"/>
              </a:rPr>
              <a:t>تابستان </a:t>
            </a:r>
            <a:r>
              <a:rPr lang="fa-IR" sz="1700" b="1" dirty="0" smtClean="0">
                <a:cs typeface="B Mitra" panose="00000400000000000000" pitchFamily="2" charset="-78"/>
              </a:rPr>
              <a:t>الزامی است.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cs typeface="B Mitra" panose="00000400000000000000" pitchFamily="2" charset="-78"/>
              </a:rPr>
              <a:t>شروع و خاتمه کارورزی در تاریخ زودتر از موعد قید شده در معرفی نامه صادره از سوی </a:t>
            </a:r>
            <a:r>
              <a:rPr lang="fa-IR" sz="1700" b="1" dirty="0" smtClean="0">
                <a:cs typeface="B Mitra" panose="00000400000000000000" pitchFamily="2" charset="-78"/>
              </a:rPr>
              <a:t>مرکز برخلاف </a:t>
            </a:r>
            <a:r>
              <a:rPr lang="fa-IR" sz="1700" b="1" dirty="0">
                <a:cs typeface="B Mitra" panose="00000400000000000000" pitchFamily="2" charset="-78"/>
              </a:rPr>
              <a:t>مقررات آموزشی بوده و در صورت انجام آن، بعنوان ساعت کارورزی تلقی نمی گردد.</a:t>
            </a:r>
            <a:endParaRPr lang="en-US" sz="1700" b="1" dirty="0">
              <a:cs typeface="B Mitra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934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5836"/>
            <a:ext cx="8596668" cy="1344706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</a:t>
            </a:r>
            <a: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کارورزی</a:t>
            </a:r>
            <a:b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نمونه کاربرگ 4-213 (ارزیابی نهایی توسط مربی) </a:t>
            </a:r>
            <a:endParaRPr lang="fa-IR" sz="3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2" y="1748118"/>
            <a:ext cx="4384870" cy="5006602"/>
          </a:xfrm>
        </p:spPr>
      </p:pic>
    </p:spTree>
    <p:extLst>
      <p:ext uri="{BB962C8B-B14F-4D97-AF65-F5344CB8AC3E}">
        <p14:creationId xmlns:p14="http://schemas.microsoft.com/office/powerpoint/2010/main" val="33664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/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نمونه کاربرگ 5-213 (ارزیابی نهایی توسط مدرس)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84" y="2160588"/>
            <a:ext cx="2738670" cy="3881437"/>
          </a:xfrm>
        </p:spPr>
      </p:pic>
    </p:spTree>
    <p:extLst>
      <p:ext uri="{BB962C8B-B14F-4D97-AF65-F5344CB8AC3E}">
        <p14:creationId xmlns:p14="http://schemas.microsoft.com/office/powerpoint/2010/main" val="27543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609600"/>
            <a:ext cx="8453731" cy="2160494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/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کاربرگ 6-213 </a:t>
            </a: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(ارزیابی </a:t>
            </a:r>
            <a:r>
              <a:rPr lang="fa-IR" sz="32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نهایی )</a:t>
            </a:r>
            <a:r>
              <a:rPr lang="fa-IR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/>
            </a:r>
            <a:br>
              <a:rPr lang="fa-IR" b="1" dirty="0" smtClean="0">
                <a:solidFill>
                  <a:srgbClr val="00B050"/>
                </a:solidFill>
                <a:cs typeface="B Mitra" panose="00000400000000000000" pitchFamily="2" charset="-78"/>
              </a:rPr>
            </a:br>
            <a:r>
              <a:rPr lang="fa-IR" sz="22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تذکر: این قسمت توسط مدرس و مسئول دفتر کارآفرینی مرکز آموزش تکمیل می شود  </a:t>
            </a:r>
            <a:endParaRPr lang="fa-IR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93" y="2770094"/>
            <a:ext cx="3213847" cy="3966882"/>
          </a:xfrm>
        </p:spPr>
      </p:pic>
    </p:spTree>
    <p:extLst>
      <p:ext uri="{BB962C8B-B14F-4D97-AF65-F5344CB8AC3E}">
        <p14:creationId xmlns:p14="http://schemas.microsoft.com/office/powerpoint/2010/main" val="90348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336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وظایف دانشجو کارورز در محیط کار</a:t>
            </a:r>
            <a:endParaRPr lang="fa-IR" b="1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2965"/>
            <a:ext cx="8596668" cy="52040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حضور منظم در محل کارورزی با توجه به برنامه های تنظیم شده طبق چارچوب و دستور العمل های محل کارورزی.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رعایت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دقیق قوانین، مقررات، مسایل ایمنی و بهداشتی و ضوابط دانشگاه جامع علمی کاربردی در محل کارورزی.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حفظ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اسناد و اطلاعات در زمینه تولید یا تکنولوژی و سایر امور محیط کار و عدم انتقال آن به شخص یا مکان دیگر .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تکمیل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فرم گزارش پیشرفت هفتگی </a:t>
            </a: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(کاربرگ 2-213) و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ارائه به مدرس</a:t>
            </a: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.</a:t>
            </a:r>
            <a:endParaRPr lang="en-US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تکمیل فرم گزارش ماهانه (کاربرگ 3-213) و ارائه به مدرس.</a:t>
            </a:r>
            <a:endParaRPr lang="en-US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تدوین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و ارائه گزارش جامع پایانی طبق شیوه نامه مربوط و ارائه آن به </a:t>
            </a: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مدرس.</a:t>
            </a:r>
            <a:endParaRPr lang="fa-IR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11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6812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مربی کارورزی:</a:t>
            </a:r>
            <a:endParaRPr lang="fa-IR" b="1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cs typeface="B Mitra" panose="00000400000000000000" pitchFamily="2" charset="-78"/>
              </a:rPr>
              <a:t>مربی کارورزی به فردی اطلاق می شود که در محل کارورزی مسئولیت آموزش و هدایت علمی و تجربی کار دانشجو را برعهده دارد.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cs typeface="B Mitra" panose="00000400000000000000" pitchFamily="2" charset="-78"/>
              </a:rPr>
              <a:t>دانشجو ملزم به تعامل با مربی محل کارورزی بوده و نسبت به ارائه گزارش کار به ایشان در قالب :  گزارش کار روزانه یا هفتگی ( کاربرگ 2-213) و گزارش پیشرفت ماهانه کار(3-213) اقدام نماید.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964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7153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شرایط محل کارورزی مرتبط و غیرمرتبط</a:t>
            </a:r>
            <a:endParaRPr lang="fa-IR" b="1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6753"/>
            <a:ext cx="8596668" cy="497541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در صورتی که دانشجوی شاغل، در حوزه تحصیلی  خود مشغول به کار باشد. می تواند با شرط تحت پوشش قرار دادن سرفصل دروس مصوب رشته تحصیلی خود و ارائه دستاورد در زمینه کاری و رشته تحصیلی خود با رعایت استانداردهای لازم جهت ارائه در نمایشگاه های پژوهشی استان، نسبت به انجام دوره کارورزی در محل کار اقدام نماید.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در صورتی که دانشجو شاغل، در حوزه تحصیلی خود مشغول به کار نباشد می بایست تعداد ساعات مصوب کارورزی را در محل های کارآموزی مرتبط و مطابق با سرفصل دروس مصوب رشته تحصیلی خود بگذارند.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دانشجوی غیرشاغل با حضور در یک محیط کار مرتبط با رشته تحصیلی ملزم به گذراندن دوره کارورزی  می باشد.</a:t>
            </a:r>
            <a:endParaRPr lang="fa-IR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71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341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مواردی که تخلف محسوب می شود:</a:t>
            </a:r>
            <a:endParaRPr lang="fa-IR" b="1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7435"/>
            <a:ext cx="8596668" cy="46123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عدم اعلام اطلاعات مربوط به محل کارورزی از سوی دانشجو به مرکز آموزش.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عدم انطباق آدرس محل کارورزی با آدرس اعلام شده  توسط دانشجو به مرکز.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عدم حضور منظم کارورز در محل کارورزی طبق برنامه اعلام شده از سوی دانشجو.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شرایط ناکافی و فقدان دانش فنی محل کارورزی جهت انتقال دانش و مهارت های مورد نظر به کارورز.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عدم معرفی مربی کارورزی در محیط کارآموزی.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تکمیل نکردن فرم ها و کاربرگ های کارورزی به صورت منظم و دقیق توسط کارورز.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عدم تعامل مستمر با مدرس کارورزی.</a:t>
            </a:r>
          </a:p>
          <a:p>
            <a:pPr>
              <a:buFont typeface="Wingdings" panose="05000000000000000000" pitchFamily="2" charset="2"/>
              <a:buChar char="v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86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تذکر مهم</a:t>
            </a:r>
            <a:endParaRPr lang="fa-IR" sz="4000" b="1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39588"/>
            <a:ext cx="8596668" cy="61722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آدرس محل کارورزی بصورت دقیق با ذکر جزئیات نظیر: منطقه ،خیابان،کوچه، پلاک، واحد، تلفن و غیره اعلام گردد.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هر کارورزی </a:t>
            </a: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شامل عنوانی می باشد که با نظر مدرس و مرتبط با حوزه کارورزی در طول دوره تعیین شده و دانشجو باید در  پایان دوره آن </a:t>
            </a:r>
            <a:r>
              <a:rPr lang="fa-IR" sz="17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را، </a:t>
            </a: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ارائه نماید.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اعلام نام مربی محل کارورزی و شماره تلفن ایشان الزامی می باشد.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روزها و ساعات کارورزی به صورت دقیق توسط دانشجو به مرکز آموزش اعلام گردد.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چنانچه دانشجو به هر دلیلی نمی تواند چند روزی در محل کارورزی حاضر باشد می بایست از قبل  به محل کارورزی و مرکز آموزش اطلاع دهد 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تکمیل کاربرگ های کارورزی  به صورت کامل ، خوانا در قالب فرمت اعلام شده و هرهفته به تایید مربی و مدرس مربوطه رسیده باشد.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نامه اتمام دوره کارورزی در قالب سربرگ محل کارورزی بصورت تایپ شده با درج شماره نامه ،تاریخ ، امضا و مهمور شده همراه فرم های گزارش کار، کارورزی و لوح فشرده به مرکز آموزش تحویل داده شود</a:t>
            </a: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.</a:t>
            </a:r>
            <a:endParaRPr lang="fa-IR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37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8577"/>
            <a:ext cx="8596668" cy="721659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مراحل انجام کار</a:t>
            </a:r>
            <a:endParaRPr lang="fa-IR" sz="4000" b="1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0237"/>
            <a:ext cx="8596668" cy="55401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fa-IR" dirty="0" smtClean="0"/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انتخاب واحد درس کارورزی با اخذ تاییدیه از کارشناس آموزش مربوطه.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حضور در جلسه توجیهی جهت اطلاع از قوانین و مقررات کارورزی.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تذکر مهم: با توجه به شرایط پیش آمده (شیوع کرونا) جهت حفظ سلامت فردی و رعایت فاصله گذاری اجتماعی تا اطلاع ثانوی جلسه توجیهی حضوری برگزار نخواهد شد و مطالعه مطالب این پاورپوینت کفایت  می کند. دانشجویان می توانند سوالات خود را از طریق تماس تلفنی با کارشناسان آموزش در میان بگذارنند.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اعلام محل کارورزی با تایید مدرس مربوطه و اخذ تایید از محل کارورزی و اعلام به مرکز آموزش در قالب فرمت اعلام شده </a:t>
            </a:r>
            <a:r>
              <a:rPr lang="fa-IR" sz="17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(کاربرگ 1-213) و فرم مراحل.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تذکر این دوره به دلیل شیوع بیماری کرونا استثنا اخذ امضا فرم مراحل منتفی می باشد همچنین تکمیل اطلاعات و اعلام روز و ساعت در قالب فرم مراحل  به مرکز آموزش الزامی می باشد.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ارتباط و تعامل با مدرس کارورزی مربوطه( نحوه ارتباط با مدرس کارورزی از طریق کانال دانشگاه اطلاع رسانی خواهد شد.)</a:t>
            </a:r>
            <a:endParaRPr lang="fa-IR" sz="1700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lang="fa-IR" dirty="0" smtClean="0"/>
          </a:p>
          <a:p>
            <a:pPr>
              <a:buFont typeface="Wingdings" panose="05000000000000000000" pitchFamily="2" charset="2"/>
              <a:buChar char="v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128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106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مراحل انجام کار</a:t>
            </a:r>
            <a:endParaRPr lang="fa-IR" sz="4000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7882" y="1344707"/>
            <a:ext cx="8736120" cy="53384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تکمیل فرم های کارورزی و ارائه  گزارش کار مستمر به مدرس مربوطه در طول دوره کارورزی.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دانشجویان گرامی جهت دریافت فرم های کارورزی از طریق سایت مرکز به نشانی </a:t>
            </a:r>
            <a:r>
              <a:rPr lang="en-US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https</a:t>
            </a:r>
            <a:r>
              <a:rPr lang="en-US" sz="2000" b="1" dirty="0">
                <a:solidFill>
                  <a:schemeClr val="tx1"/>
                </a:solidFill>
                <a:cs typeface="B Mitra" panose="00000400000000000000" pitchFamily="2" charset="-78"/>
              </a:rPr>
              <a:t>://karaj.iastjd.ac.ir/</a:t>
            </a: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و انتشارت مرکز اقدام کنند.</a:t>
            </a:r>
          </a:p>
          <a:p>
            <a:pPr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در ادامه نحوه تکمیل فرم های کارورزی توضیح داده خواهد شد.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دانشجو ملزم به ارایه گزارش کار و تحویل فرم های تاییده شده توسط مدرس و محل کارورزی به همراه لوح فشرده در پایان ترم می باشد که زمان ارائه نهایی از طریق سایت  مرکز اطلاع رسانی خواهد شد.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لوح فشرده شامل عکس های از محل کارورزی  و گزارش کلی کارورزی می باشد.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endParaRPr lang="fa-IR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70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1142</TotalTime>
  <Words>1397</Words>
  <Application>Microsoft Office PowerPoint</Application>
  <PresentationFormat>Widescreen</PresentationFormat>
  <Paragraphs>91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Aharoni</vt:lpstr>
      <vt:lpstr>Arial</vt:lpstr>
      <vt:lpstr>B Mitra</vt:lpstr>
      <vt:lpstr>Calibri</vt:lpstr>
      <vt:lpstr>Tahoma</vt:lpstr>
      <vt:lpstr>Trebuchet MS</vt:lpstr>
      <vt:lpstr>Wingdings</vt:lpstr>
      <vt:lpstr>Wingdings 3</vt:lpstr>
      <vt:lpstr>Facet</vt:lpstr>
      <vt:lpstr>بسم الله الرحمن الرحیم </vt:lpstr>
      <vt:lpstr>طول دوره کارورزی</vt:lpstr>
      <vt:lpstr>وظایف دانشجو کارورز در محیط کار</vt:lpstr>
      <vt:lpstr>مربی کارورزی:</vt:lpstr>
      <vt:lpstr>شرایط محل کارورزی مرتبط و غیرمرتبط</vt:lpstr>
      <vt:lpstr>مواردی که تخلف محسوب می شود:</vt:lpstr>
      <vt:lpstr>تذکر مهم</vt:lpstr>
      <vt:lpstr>مراحل انجام کار</vt:lpstr>
      <vt:lpstr>مراحل انجام کار</vt:lpstr>
      <vt:lpstr>نحوه تکمیل فرم های کارورزی</vt:lpstr>
      <vt:lpstr>نحوه تکمیل فرم های کارورزی</vt:lpstr>
      <vt:lpstr>نمونه فرم های کارورزی</vt:lpstr>
      <vt:lpstr>نمونه فرم های کارورزی نمونه فرم گزارش هفتگی کاربرگ 2-213(هفته اول – هفته دوم)  </vt:lpstr>
      <vt:lpstr>نمونه فرم های کارورزی نمونه فرم گزارش هفتگی کاربرگ 2-213(هفته سوم – هفته چهارم)</vt:lpstr>
      <vt:lpstr>نمونه فرم های کارورزی نمونه فرم گزارش هفتگی کاربرگ 2-213(هفته پنجم – هفته ششم)</vt:lpstr>
      <vt:lpstr>نمونه فرم های کارورزی نمونه فرم گزارش هفتگی کاربرگ 2-213(هفته هفتم– هفته هشتم)</vt:lpstr>
      <vt:lpstr>نمونه فرم های کارورزی نمونه فرم گزارش هفتگی کاربرگ 2-213(هفته نهم – هفته دهم – هفته یازدهم)</vt:lpstr>
      <vt:lpstr>نمونه فرم های کارورزی نمونه فرم گزارش ماهانه کاربرگ 3-213 (ماه اول- ماه دوم- ماه سوم)</vt:lpstr>
      <vt:lpstr>نمونه فرم های کارورزی نمونه نامه پایان دوره کارورزی</vt:lpstr>
      <vt:lpstr>نمونه فرم های کارورزی نمونه کاربرگ 4-213 (ارزیابی نهایی توسط مربی) </vt:lpstr>
      <vt:lpstr>نمونه فرم های کارورزی نمونه کاربرگ 5-213 (ارزیابی نهایی توسط مدرس) </vt:lpstr>
      <vt:lpstr>نمونه فرم های کارورزی کاربرگ 6-213 (ارزیابی نهایی ) تذکر: این قسمت توسط مدرس و مسئول دفتر کارآفرینی مرکز آموزش تکمیل می شود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دستور العمل کارورزی</dc:title>
  <dc:creator>user</dc:creator>
  <cp:lastModifiedBy>Behnaz</cp:lastModifiedBy>
  <cp:revision>115</cp:revision>
  <dcterms:created xsi:type="dcterms:W3CDTF">2020-05-06T10:17:39Z</dcterms:created>
  <dcterms:modified xsi:type="dcterms:W3CDTF">2022-03-11T08:14:14Z</dcterms:modified>
</cp:coreProperties>
</file>