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7" r:id="rId3"/>
    <p:sldId id="308" r:id="rId4"/>
    <p:sldId id="309" r:id="rId5"/>
    <p:sldId id="257" r:id="rId6"/>
    <p:sldId id="258" r:id="rId7"/>
    <p:sldId id="259" r:id="rId8"/>
    <p:sldId id="260" r:id="rId9"/>
    <p:sldId id="266" r:id="rId10"/>
    <p:sldId id="267" r:id="rId11"/>
    <p:sldId id="261" r:id="rId12"/>
    <p:sldId id="262" r:id="rId13"/>
    <p:sldId id="263" r:id="rId14"/>
    <p:sldId id="264" r:id="rId15"/>
    <p:sldId id="265" r:id="rId16"/>
    <p:sldId id="268" r:id="rId17"/>
    <p:sldId id="269" r:id="rId18"/>
    <p:sldId id="270" r:id="rId19"/>
    <p:sldId id="271" r:id="rId20"/>
    <p:sldId id="272" r:id="rId21"/>
    <p:sldId id="273" r:id="rId22"/>
    <p:sldId id="274" r:id="rId23"/>
    <p:sldId id="275" r:id="rId24"/>
    <p:sldId id="310" r:id="rId25"/>
    <p:sldId id="315" r:id="rId26"/>
    <p:sldId id="316" r:id="rId27"/>
    <p:sldId id="317" r:id="rId28"/>
    <p:sldId id="318" r:id="rId29"/>
    <p:sldId id="319" r:id="rId30"/>
    <p:sldId id="325" r:id="rId31"/>
    <p:sldId id="326" r:id="rId32"/>
    <p:sldId id="276" r:id="rId33"/>
    <p:sldId id="277" r:id="rId34"/>
    <p:sldId id="278" r:id="rId35"/>
    <p:sldId id="306" r:id="rId36"/>
    <p:sldId id="279" r:id="rId37"/>
    <p:sldId id="280" r:id="rId38"/>
    <p:sldId id="281" r:id="rId39"/>
    <p:sldId id="328" r:id="rId40"/>
    <p:sldId id="294" r:id="rId41"/>
    <p:sldId id="282" r:id="rId42"/>
    <p:sldId id="283" r:id="rId43"/>
    <p:sldId id="284" r:id="rId44"/>
    <p:sldId id="285" r:id="rId45"/>
    <p:sldId id="288" r:id="rId46"/>
    <p:sldId id="289" r:id="rId47"/>
    <p:sldId id="290" r:id="rId48"/>
    <p:sldId id="291" r:id="rId49"/>
    <p:sldId id="292" r:id="rId50"/>
    <p:sldId id="293" r:id="rId51"/>
    <p:sldId id="297" r:id="rId52"/>
    <p:sldId id="298" r:id="rId53"/>
    <p:sldId id="300" r:id="rId54"/>
    <p:sldId id="311" r:id="rId55"/>
    <p:sldId id="312" r:id="rId56"/>
    <p:sldId id="313" r:id="rId57"/>
    <p:sldId id="314" r:id="rId58"/>
    <p:sldId id="320" r:id="rId59"/>
    <p:sldId id="321"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81" autoAdjust="0"/>
    <p:restoredTop sz="94660"/>
  </p:normalViewPr>
  <p:slideViewPr>
    <p:cSldViewPr snapToGrid="0">
      <p:cViewPr varScale="1">
        <p:scale>
          <a:sx n="58" d="100"/>
          <a:sy n="58" d="100"/>
        </p:scale>
        <p:origin x="96"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FA8753-4D14-4C2C-98EE-265B71616470}" type="datetimeFigureOut">
              <a:rPr lang="en-US" smtClean="0"/>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78FA8-ED5A-4B7D-A3BA-469836FA7B90}" type="slidenum">
              <a:rPr lang="en-US" smtClean="0"/>
              <a:t>‹#›</a:t>
            </a:fld>
            <a:endParaRPr lang="en-US"/>
          </a:p>
        </p:txBody>
      </p:sp>
    </p:spTree>
    <p:extLst>
      <p:ext uri="{BB962C8B-B14F-4D97-AF65-F5344CB8AC3E}">
        <p14:creationId xmlns:p14="http://schemas.microsoft.com/office/powerpoint/2010/main" val="492588199"/>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A8753-4D14-4C2C-98EE-265B71616470}" type="datetimeFigureOut">
              <a:rPr lang="en-US" smtClean="0"/>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78FA8-ED5A-4B7D-A3BA-469836FA7B90}" type="slidenum">
              <a:rPr lang="en-US" smtClean="0"/>
              <a:t>‹#›</a:t>
            </a:fld>
            <a:endParaRPr lang="en-US"/>
          </a:p>
        </p:txBody>
      </p:sp>
    </p:spTree>
    <p:extLst>
      <p:ext uri="{BB962C8B-B14F-4D97-AF65-F5344CB8AC3E}">
        <p14:creationId xmlns:p14="http://schemas.microsoft.com/office/powerpoint/2010/main" val="381822400"/>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A8753-4D14-4C2C-98EE-265B71616470}" type="datetimeFigureOut">
              <a:rPr lang="en-US" smtClean="0"/>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78FA8-ED5A-4B7D-A3BA-469836FA7B90}" type="slidenum">
              <a:rPr lang="en-US" smtClean="0"/>
              <a:t>‹#›</a:t>
            </a:fld>
            <a:endParaRPr lang="en-US"/>
          </a:p>
        </p:txBody>
      </p:sp>
    </p:spTree>
    <p:extLst>
      <p:ext uri="{BB962C8B-B14F-4D97-AF65-F5344CB8AC3E}">
        <p14:creationId xmlns:p14="http://schemas.microsoft.com/office/powerpoint/2010/main" val="2188151790"/>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A8753-4D14-4C2C-98EE-265B71616470}" type="datetimeFigureOut">
              <a:rPr lang="en-US" smtClean="0"/>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78FA8-ED5A-4B7D-A3BA-469836FA7B90}" type="slidenum">
              <a:rPr lang="en-US" smtClean="0"/>
              <a:t>‹#›</a:t>
            </a:fld>
            <a:endParaRPr lang="en-US"/>
          </a:p>
        </p:txBody>
      </p:sp>
    </p:spTree>
    <p:extLst>
      <p:ext uri="{BB962C8B-B14F-4D97-AF65-F5344CB8AC3E}">
        <p14:creationId xmlns:p14="http://schemas.microsoft.com/office/powerpoint/2010/main" val="3895136743"/>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FA8753-4D14-4C2C-98EE-265B71616470}" type="datetimeFigureOut">
              <a:rPr lang="en-US" smtClean="0"/>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78FA8-ED5A-4B7D-A3BA-469836FA7B90}" type="slidenum">
              <a:rPr lang="en-US" smtClean="0"/>
              <a:t>‹#›</a:t>
            </a:fld>
            <a:endParaRPr lang="en-US"/>
          </a:p>
        </p:txBody>
      </p:sp>
    </p:spTree>
    <p:extLst>
      <p:ext uri="{BB962C8B-B14F-4D97-AF65-F5344CB8AC3E}">
        <p14:creationId xmlns:p14="http://schemas.microsoft.com/office/powerpoint/2010/main" val="3303543547"/>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FA8753-4D14-4C2C-98EE-265B71616470}" type="datetimeFigureOut">
              <a:rPr lang="en-US" smtClean="0"/>
              <a:t>12/29/2021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E78FA8-ED5A-4B7D-A3BA-469836FA7B90}" type="slidenum">
              <a:rPr lang="en-US" smtClean="0"/>
              <a:t>‹#›</a:t>
            </a:fld>
            <a:endParaRPr lang="en-US"/>
          </a:p>
        </p:txBody>
      </p:sp>
    </p:spTree>
    <p:extLst>
      <p:ext uri="{BB962C8B-B14F-4D97-AF65-F5344CB8AC3E}">
        <p14:creationId xmlns:p14="http://schemas.microsoft.com/office/powerpoint/2010/main" val="3080098971"/>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FA8753-4D14-4C2C-98EE-265B71616470}" type="datetimeFigureOut">
              <a:rPr lang="en-US" smtClean="0"/>
              <a:t>12/29/2021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E78FA8-ED5A-4B7D-A3BA-469836FA7B90}" type="slidenum">
              <a:rPr lang="en-US" smtClean="0"/>
              <a:t>‹#›</a:t>
            </a:fld>
            <a:endParaRPr lang="en-US"/>
          </a:p>
        </p:txBody>
      </p:sp>
    </p:spTree>
    <p:extLst>
      <p:ext uri="{BB962C8B-B14F-4D97-AF65-F5344CB8AC3E}">
        <p14:creationId xmlns:p14="http://schemas.microsoft.com/office/powerpoint/2010/main" val="2450491136"/>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FA8753-4D14-4C2C-98EE-265B71616470}" type="datetimeFigureOut">
              <a:rPr lang="en-US" smtClean="0"/>
              <a:t>12/29/2021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E78FA8-ED5A-4B7D-A3BA-469836FA7B90}" type="slidenum">
              <a:rPr lang="en-US" smtClean="0"/>
              <a:t>‹#›</a:t>
            </a:fld>
            <a:endParaRPr lang="en-US"/>
          </a:p>
        </p:txBody>
      </p:sp>
    </p:spTree>
    <p:extLst>
      <p:ext uri="{BB962C8B-B14F-4D97-AF65-F5344CB8AC3E}">
        <p14:creationId xmlns:p14="http://schemas.microsoft.com/office/powerpoint/2010/main" val="1049488151"/>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FA8753-4D14-4C2C-98EE-265B71616470}" type="datetimeFigureOut">
              <a:rPr lang="en-US" smtClean="0"/>
              <a:t>12/29/2021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E78FA8-ED5A-4B7D-A3BA-469836FA7B90}" type="slidenum">
              <a:rPr lang="en-US" smtClean="0"/>
              <a:t>‹#›</a:t>
            </a:fld>
            <a:endParaRPr lang="en-US"/>
          </a:p>
        </p:txBody>
      </p:sp>
    </p:spTree>
    <p:extLst>
      <p:ext uri="{BB962C8B-B14F-4D97-AF65-F5344CB8AC3E}">
        <p14:creationId xmlns:p14="http://schemas.microsoft.com/office/powerpoint/2010/main" val="2228865336"/>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FA8753-4D14-4C2C-98EE-265B71616470}" type="datetimeFigureOut">
              <a:rPr lang="en-US" smtClean="0"/>
              <a:t>12/29/2021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E78FA8-ED5A-4B7D-A3BA-469836FA7B90}" type="slidenum">
              <a:rPr lang="en-US" smtClean="0"/>
              <a:t>‹#›</a:t>
            </a:fld>
            <a:endParaRPr lang="en-US"/>
          </a:p>
        </p:txBody>
      </p:sp>
    </p:spTree>
    <p:extLst>
      <p:ext uri="{BB962C8B-B14F-4D97-AF65-F5344CB8AC3E}">
        <p14:creationId xmlns:p14="http://schemas.microsoft.com/office/powerpoint/2010/main" val="748977112"/>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FA8753-4D14-4C2C-98EE-265B71616470}" type="datetimeFigureOut">
              <a:rPr lang="en-US" smtClean="0"/>
              <a:t>12/29/2021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E78FA8-ED5A-4B7D-A3BA-469836FA7B90}" type="slidenum">
              <a:rPr lang="en-US" smtClean="0"/>
              <a:t>‹#›</a:t>
            </a:fld>
            <a:endParaRPr lang="en-US"/>
          </a:p>
        </p:txBody>
      </p:sp>
    </p:spTree>
    <p:extLst>
      <p:ext uri="{BB962C8B-B14F-4D97-AF65-F5344CB8AC3E}">
        <p14:creationId xmlns:p14="http://schemas.microsoft.com/office/powerpoint/2010/main" val="3209481981"/>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A8753-4D14-4C2C-98EE-265B71616470}" type="datetimeFigureOut">
              <a:rPr lang="en-US" smtClean="0"/>
              <a:t>12/29/2021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E78FA8-ED5A-4B7D-A3BA-469836FA7B90}" type="slidenum">
              <a:rPr lang="en-US" smtClean="0"/>
              <a:t>‹#›</a:t>
            </a:fld>
            <a:endParaRPr lang="en-US"/>
          </a:p>
        </p:txBody>
      </p:sp>
    </p:spTree>
    <p:extLst>
      <p:ext uri="{BB962C8B-B14F-4D97-AF65-F5344CB8AC3E}">
        <p14:creationId xmlns:p14="http://schemas.microsoft.com/office/powerpoint/2010/main" val="1715083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24.jpe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1.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jpe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hyperlink" Target="https://civilica.com/search/paper/k-%D8%B7%D8%B1%D8%A7%D8%AD%DB%8C-o-Title-ot-desc/" TargetMode="External"/><Relationship Id="rId4" Type="http://schemas.openxmlformats.org/officeDocument/2006/relationships/hyperlink" Target="https://civilica.com/search/paper/k-%D9%BE%D8%A7%D8%B1%DA%86%D9%87-o-Title-ot-desc/"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3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3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png"/></Relationships>
</file>

<file path=ppt/slides/_rels/slide5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5.jpeg"/><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346165" y="794939"/>
            <a:ext cx="7047185" cy="2224652"/>
            <a:chOff x="-152" y="-3151"/>
            <a:chExt cx="40205" cy="5992"/>
          </a:xfrm>
        </p:grpSpPr>
        <p:grpSp>
          <p:nvGrpSpPr>
            <p:cNvPr id="3" name="Group 2"/>
            <p:cNvGrpSpPr>
              <a:grpSpLocks/>
            </p:cNvGrpSpPr>
            <p:nvPr/>
          </p:nvGrpSpPr>
          <p:grpSpPr bwMode="auto">
            <a:xfrm>
              <a:off x="-152" y="-3151"/>
              <a:ext cx="40205" cy="5992"/>
              <a:chOff x="-152" y="-3151"/>
              <a:chExt cx="40205" cy="5993"/>
            </a:xfrm>
          </p:grpSpPr>
          <p:pic>
            <p:nvPicPr>
              <p:cNvPr id="5" name="Picture 4" descr="dastavar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48" y="-1855"/>
                <a:ext cx="5993" cy="34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astava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653" y="-1865"/>
                <a:ext cx="5612" cy="31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3337" y="-2107"/>
                <a:ext cx="33528" cy="3905"/>
              </a:xfrm>
              <a:prstGeom prst="rect">
                <a:avLst/>
              </a:prstGeom>
              <a:solidFill>
                <a:schemeClr val="accent2">
                  <a:lumMod val="20000"/>
                  <a:lumOff val="80000"/>
                </a:schemeClr>
              </a:solidFill>
              <a:ln w="12700">
                <a:solidFill>
                  <a:schemeClr val="accent1">
                    <a:lumMod val="50000"/>
                    <a:lumOff val="0"/>
                  </a:schemeClr>
                </a:solidFill>
                <a:miter lim="800000"/>
                <a:headEnd/>
                <a:tailEnd/>
              </a:ln>
            </p:spPr>
            <p:txBody>
              <a:bodyPr rot="0" vert="horz" wrap="square" lIns="91440" tIns="45720" rIns="91440" bIns="45720" anchor="ctr" anchorCtr="0" upright="1">
                <a:noAutofit/>
              </a:bodyPr>
              <a:lstStyle/>
              <a:p>
                <a:endParaRPr lang="en-US"/>
              </a:p>
            </p:txBody>
          </p:sp>
        </p:grpSp>
        <p:sp>
          <p:nvSpPr>
            <p:cNvPr id="4" name="Text Box 11"/>
            <p:cNvSpPr txBox="1">
              <a:spLocks noChangeArrowheads="1"/>
            </p:cNvSpPr>
            <p:nvPr/>
          </p:nvSpPr>
          <p:spPr bwMode="auto">
            <a:xfrm>
              <a:off x="4098" y="-1978"/>
              <a:ext cx="32766" cy="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t" anchorCtr="0" upright="1">
              <a:noAutofit/>
            </a:bodyPr>
            <a:lstStyle/>
            <a:p>
              <a:pPr algn="ctr" rtl="1">
                <a:lnSpc>
                  <a:spcPct val="107000"/>
                </a:lnSpc>
                <a:spcAft>
                  <a:spcPts val="800"/>
                </a:spcAft>
              </a:pPr>
              <a:r>
                <a:rPr lang="fa-IR" sz="2400" b="1" dirty="0">
                  <a:effectLst/>
                  <a:latin typeface="Calibri" panose="020F0502020204030204" pitchFamily="34" charset="0"/>
                  <a:ea typeface="Calibri" panose="020F0502020204030204" pitchFamily="34" charset="0"/>
                  <a:cs typeface="B Titr" panose="00000700000000000000" pitchFamily="2" charset="-78"/>
                </a:rPr>
                <a:t>نمایشگاه دستاوردهای پژوهش و فناوری استان </a:t>
              </a:r>
              <a:r>
                <a:rPr lang="fa-IR" sz="2400" b="1" dirty="0" smtClean="0">
                  <a:effectLst/>
                  <a:latin typeface="Calibri" panose="020F0502020204030204" pitchFamily="34" charset="0"/>
                  <a:ea typeface="Calibri" panose="020F0502020204030204" pitchFamily="34" charset="0"/>
                  <a:cs typeface="B Titr" panose="00000700000000000000" pitchFamily="2" charset="-78"/>
                </a:rPr>
                <a:t>البرز</a:t>
              </a:r>
            </a:p>
            <a:p>
              <a:pPr algn="ctr" rtl="1">
                <a:lnSpc>
                  <a:spcPct val="107000"/>
                </a:lnSpc>
                <a:spcAft>
                  <a:spcPts val="800"/>
                </a:spcAft>
              </a:pPr>
              <a:r>
                <a:rPr lang="fa-IR" sz="2400" b="1" dirty="0" smtClean="0">
                  <a:latin typeface="W_titr" panose="00000400000000000000" pitchFamily="2" charset="0"/>
                  <a:ea typeface="Calibri" panose="020F0502020204030204" pitchFamily="34" charset="0"/>
                  <a:cs typeface="B Titr" panose="00000700000000000000" pitchFamily="2" charset="-78"/>
                </a:rPr>
                <a:t>آذر</a:t>
              </a:r>
              <a:r>
                <a:rPr lang="fa-IR" sz="2400" b="1" dirty="0" smtClean="0">
                  <a:latin typeface="W_titr" panose="00000400000000000000" pitchFamily="2" charset="0"/>
                  <a:ea typeface="Calibri" panose="020F0502020204030204" pitchFamily="34" charset="0"/>
                  <a:cs typeface="W_titr" panose="00000400000000000000" pitchFamily="2" charset="0"/>
                </a:rPr>
                <a:t> 1400</a:t>
              </a:r>
              <a:endParaRPr lang="en-US" sz="2000" dirty="0">
                <a:effectLst/>
                <a:latin typeface="W_titr" panose="00000400000000000000" pitchFamily="2" charset="0"/>
                <a:ea typeface="Calibri" panose="020F0502020204030204" pitchFamily="34" charset="0"/>
                <a:cs typeface="W_titr" panose="00000400000000000000" pitchFamily="2" charset="0"/>
              </a:endParaRPr>
            </a:p>
            <a:p>
              <a:pPr>
                <a:lnSpc>
                  <a:spcPct val="107000"/>
                </a:lnSpc>
                <a:spcAft>
                  <a:spcPts val="800"/>
                </a:spcAft>
              </a:pPr>
              <a:r>
                <a:rPr lang="en-US" sz="2000" dirty="0">
                  <a:effectLst/>
                  <a:latin typeface="Calibri" panose="020F0502020204030204" pitchFamily="34" charset="0"/>
                  <a:ea typeface="Calibri" panose="020F0502020204030204" pitchFamily="34" charset="0"/>
                  <a:cs typeface="Arial" panose="020B0604020202020204" pitchFamily="34" charset="0"/>
                </a:rPr>
                <a:t> </a:t>
              </a:r>
            </a:p>
          </p:txBody>
        </p:sp>
      </p:grpSp>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3198047" y="2905631"/>
            <a:ext cx="1080070" cy="2880393"/>
          </a:xfrm>
          <a:prstGeom prst="rect">
            <a:avLst/>
          </a:prstGeom>
          <a:noFill/>
          <a:ln>
            <a:no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0827" y="2905631"/>
            <a:ext cx="2143125" cy="2772536"/>
          </a:xfrm>
          <a:prstGeom prst="rect">
            <a:avLst/>
          </a:prstGeom>
        </p:spPr>
      </p:pic>
    </p:spTree>
    <p:extLst>
      <p:ext uri="{BB962C8B-B14F-4D97-AF65-F5344CB8AC3E}">
        <p14:creationId xmlns:p14="http://schemas.microsoft.com/office/powerpoint/2010/main" val="2471581723"/>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785" y="163895"/>
            <a:ext cx="1252538" cy="139065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00553151"/>
              </p:ext>
            </p:extLst>
          </p:nvPr>
        </p:nvGraphicFramePr>
        <p:xfrm>
          <a:off x="6246533" y="2582359"/>
          <a:ext cx="5296289" cy="4102605"/>
        </p:xfrm>
        <a:graphic>
          <a:graphicData uri="http://schemas.openxmlformats.org/drawingml/2006/table">
            <a:tbl>
              <a:tblPr rtl="1" firstRow="1" firstCol="1" bandRow="1">
                <a:tableStyleId>{7E9639D4-E3E2-4D34-9284-5A2195B3D0D7}</a:tableStyleId>
              </a:tblPr>
              <a:tblGrid>
                <a:gridCol w="2345351">
                  <a:extLst>
                    <a:ext uri="{9D8B030D-6E8A-4147-A177-3AD203B41FA5}">
                      <a16:colId xmlns:a16="http://schemas.microsoft.com/office/drawing/2014/main" val="399744720"/>
                    </a:ext>
                  </a:extLst>
                </a:gridCol>
                <a:gridCol w="2950938">
                  <a:extLst>
                    <a:ext uri="{9D8B030D-6E8A-4147-A177-3AD203B41FA5}">
                      <a16:colId xmlns:a16="http://schemas.microsoft.com/office/drawing/2014/main" val="4200063618"/>
                    </a:ext>
                  </a:extLst>
                </a:gridCol>
              </a:tblGrid>
              <a:tr h="1350566">
                <a:tc>
                  <a:txBody>
                    <a:bodyPr/>
                    <a:lstStyle/>
                    <a:p>
                      <a:pPr algn="r" rtl="1">
                        <a:lnSpc>
                          <a:spcPct val="107000"/>
                        </a:lnSpc>
                        <a:spcAft>
                          <a:spcPts val="800"/>
                        </a:spcAft>
                      </a:pPr>
                      <a:r>
                        <a:rPr lang="fa-IR" sz="1800" b="1" dirty="0">
                          <a:effectLst/>
                        </a:rPr>
                        <a:t>نام و نام خانوادگی:                   </a:t>
                      </a:r>
                      <a:r>
                        <a:rPr lang="ar-SA" sz="1800" b="1" dirty="0">
                          <a:effectLst/>
                        </a:rPr>
                        <a:t>مرسده فاطمه یزدان بخش*</a:t>
                      </a:r>
                      <a:endParaRPr lang="en-US" sz="1800" b="1" dirty="0">
                        <a:effectLst/>
                      </a:endParaRPr>
                    </a:p>
                    <a:p>
                      <a:pPr algn="r" rtl="1">
                        <a:lnSpc>
                          <a:spcPct val="107000"/>
                        </a:lnSpc>
                        <a:spcAft>
                          <a:spcPts val="800"/>
                        </a:spcAft>
                      </a:pPr>
                      <a:r>
                        <a:rPr lang="fa-IR" sz="1800" b="1" dirty="0">
                          <a:effectLst/>
                        </a:rPr>
                        <a:t>سحر رسته خاک – مبینا ثابت</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301899495"/>
                  </a:ext>
                </a:extLst>
              </a:tr>
              <a:tr h="1081988">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مهندسی نساجی – طراحی لباس</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تحصیلی:دکترای تخصصی وگروه دانشجویان کاردانی طراحی لباس</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4107952746"/>
                  </a:ext>
                </a:extLst>
              </a:tr>
              <a:tr h="773853">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4185726247"/>
                  </a:ext>
                </a:extLst>
              </a:tr>
              <a:tr h="721775">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1186967880"/>
                  </a:ext>
                </a:extLst>
              </a:tr>
            </a:tbl>
          </a:graphicData>
        </a:graphic>
      </p:graphicFrame>
      <p:pic>
        <p:nvPicPr>
          <p:cNvPr id="6" name="Picture 5"/>
          <p:cNvPicPr/>
          <p:nvPr/>
        </p:nvPicPr>
        <p:blipFill>
          <a:blip r:embed="rId3"/>
          <a:stretch>
            <a:fillRect/>
          </a:stretch>
        </p:blipFill>
        <p:spPr>
          <a:xfrm>
            <a:off x="318699" y="2557463"/>
            <a:ext cx="5296289" cy="412750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572161243"/>
              </p:ext>
            </p:extLst>
          </p:nvPr>
        </p:nvGraphicFramePr>
        <p:xfrm>
          <a:off x="600075" y="278195"/>
          <a:ext cx="5362471" cy="1879218"/>
        </p:xfrm>
        <a:graphic>
          <a:graphicData uri="http://schemas.openxmlformats.org/drawingml/2006/table">
            <a:tbl>
              <a:tblPr rtl="1" firstRow="1" firstCol="1" bandRow="1">
                <a:tableStyleId>{1FECB4D8-DB02-4DC6-A0A2-4F2EBAE1DC90}</a:tableStyleId>
              </a:tblPr>
              <a:tblGrid>
                <a:gridCol w="5362471">
                  <a:extLst>
                    <a:ext uri="{9D8B030D-6E8A-4147-A177-3AD203B41FA5}">
                      <a16:colId xmlns:a16="http://schemas.microsoft.com/office/drawing/2014/main" val="2334186466"/>
                    </a:ext>
                  </a:extLst>
                </a:gridCol>
              </a:tblGrid>
              <a:tr h="822312">
                <a:tc>
                  <a:txBody>
                    <a:bodyPr/>
                    <a:lstStyle/>
                    <a:p>
                      <a:pPr algn="r" rtl="1">
                        <a:lnSpc>
                          <a:spcPct val="107000"/>
                        </a:lnSpc>
                        <a:spcAft>
                          <a:spcPts val="800"/>
                        </a:spcAft>
                      </a:pPr>
                      <a:r>
                        <a:rPr lang="fa-IR" sz="1800" b="1">
                          <a:solidFill>
                            <a:schemeClr val="tx1"/>
                          </a:solidFill>
                          <a:effectLst/>
                        </a:rPr>
                        <a:t>عنوان طرح: </a:t>
                      </a:r>
                      <a:r>
                        <a:rPr lang="ar-SA" sz="1800" b="1">
                          <a:solidFill>
                            <a:schemeClr val="tx1"/>
                          </a:solidFill>
                          <a:effectLst/>
                        </a:rPr>
                        <a:t>مقاله ژورنالی(بررسی اهمیت هنر سوزندوزی در پوشاک بلوچستان)</a:t>
                      </a:r>
                      <a:endParaRPr lang="en-US"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8218611"/>
                  </a:ext>
                </a:extLst>
              </a:tr>
              <a:tr h="1056906">
                <a:tc>
                  <a:txBody>
                    <a:bodyPr/>
                    <a:lstStyle/>
                    <a:p>
                      <a:pPr algn="just" rtl="1">
                        <a:lnSpc>
                          <a:spcPct val="107000"/>
                        </a:lnSpc>
                        <a:spcAft>
                          <a:spcPts val="800"/>
                        </a:spcAft>
                      </a:pPr>
                      <a:r>
                        <a:rPr lang="fa-IR" sz="1800" b="1" dirty="0">
                          <a:solidFill>
                            <a:schemeClr val="tx1"/>
                          </a:solidFill>
                          <a:effectLst/>
                        </a:rPr>
                        <a:t>مشخصات ومزایای طرح: </a:t>
                      </a:r>
                      <a:r>
                        <a:rPr lang="ar-SA" sz="1800" b="1" dirty="0">
                          <a:solidFill>
                            <a:schemeClr val="tx1"/>
                          </a:solidFill>
                          <a:effectLst/>
                        </a:rPr>
                        <a:t>در این مطالعه جنبه های مختلف این هنر ارزیابی شده است و در ژورنال داخلی مورد پذیرش قرار گرفته است.</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79071085"/>
                  </a:ext>
                </a:extLst>
              </a:tr>
            </a:tbl>
          </a:graphicData>
        </a:graphic>
      </p:graphicFrame>
      <p:pic>
        <p:nvPicPr>
          <p:cNvPr id="8" name="Picture 7" descr="D:\رسته خاک . jpg.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3939" y="1217803"/>
            <a:ext cx="733444" cy="1191519"/>
          </a:xfrm>
          <a:prstGeom prst="rect">
            <a:avLst/>
          </a:prstGeom>
          <a:noFill/>
          <a:ln>
            <a:noFill/>
          </a:ln>
        </p:spPr>
      </p:pic>
      <p:pic>
        <p:nvPicPr>
          <p:cNvPr id="9" name="Picture 8" descr="C:\Users\b.farahani\Desktop\990.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29788" y="1217803"/>
            <a:ext cx="795747" cy="1191519"/>
          </a:xfrm>
          <a:prstGeom prst="rect">
            <a:avLst/>
          </a:prstGeom>
          <a:noFill/>
          <a:ln>
            <a:noFill/>
          </a:ln>
        </p:spPr>
      </p:pic>
    </p:spTree>
    <p:extLst>
      <p:ext uri="{BB962C8B-B14F-4D97-AF65-F5344CB8AC3E}">
        <p14:creationId xmlns:p14="http://schemas.microsoft.com/office/powerpoint/2010/main" val="2669050611"/>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50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50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16" presetClass="entr" presetSubtype="21" fill="hold" nodeType="withEffect">
                                  <p:stCondLst>
                                    <p:cond delay="50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nodeType="withEffect">
                                  <p:stCondLst>
                                    <p:cond delay="50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785" y="163895"/>
            <a:ext cx="1252538" cy="139065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884533574"/>
              </p:ext>
            </p:extLst>
          </p:nvPr>
        </p:nvGraphicFramePr>
        <p:xfrm>
          <a:off x="6245016" y="2325382"/>
          <a:ext cx="5342147" cy="4354251"/>
        </p:xfrm>
        <a:graphic>
          <a:graphicData uri="http://schemas.openxmlformats.org/drawingml/2006/table">
            <a:tbl>
              <a:tblPr rtl="1" firstRow="1" firstCol="1" bandRow="1">
                <a:tableStyleId>{793D81CF-94F2-401A-BA57-92F5A7B2D0C5}</a:tableStyleId>
              </a:tblPr>
              <a:tblGrid>
                <a:gridCol w="2365658">
                  <a:extLst>
                    <a:ext uri="{9D8B030D-6E8A-4147-A177-3AD203B41FA5}">
                      <a16:colId xmlns:a16="http://schemas.microsoft.com/office/drawing/2014/main" val="2205648744"/>
                    </a:ext>
                  </a:extLst>
                </a:gridCol>
                <a:gridCol w="2976489">
                  <a:extLst>
                    <a:ext uri="{9D8B030D-6E8A-4147-A177-3AD203B41FA5}">
                      <a16:colId xmlns:a16="http://schemas.microsoft.com/office/drawing/2014/main" val="3331607780"/>
                    </a:ext>
                  </a:extLst>
                </a:gridCol>
              </a:tblGrid>
              <a:tr h="1920759">
                <a:tc>
                  <a:txBody>
                    <a:bodyPr/>
                    <a:lstStyle/>
                    <a:p>
                      <a:pPr algn="r" rtl="1">
                        <a:lnSpc>
                          <a:spcPct val="107000"/>
                        </a:lnSpc>
                        <a:spcAft>
                          <a:spcPts val="800"/>
                        </a:spcAft>
                      </a:pPr>
                      <a:r>
                        <a:rPr lang="fa-IR" sz="1800" dirty="0">
                          <a:effectLst/>
                        </a:rPr>
                        <a:t>نام و نام خانوادگی:                   </a:t>
                      </a:r>
                      <a:r>
                        <a:rPr lang="ar-SA" sz="1800" dirty="0">
                          <a:effectLst/>
                        </a:rPr>
                        <a:t>مرسده فاطمه یزدان بخش*</a:t>
                      </a:r>
                      <a:endParaRPr lang="en-US" sz="1800" dirty="0">
                        <a:effectLst/>
                      </a:endParaRPr>
                    </a:p>
                    <a:p>
                      <a:pPr algn="r" rtl="1">
                        <a:lnSpc>
                          <a:spcPct val="107000"/>
                        </a:lnSpc>
                        <a:spcAft>
                          <a:spcPts val="800"/>
                        </a:spcAft>
                      </a:pPr>
                      <a:r>
                        <a:rPr lang="fa-IR" sz="1800" dirty="0">
                          <a:effectLst/>
                        </a:rPr>
                        <a:t>فاطمه صفرلو-هاجر جلالیان وشمه سرا-نسترن ملیحه- زهرا حمامی</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dirty="0">
                          <a:effectLst/>
                        </a:rPr>
                        <a:t>نام مرکز آموزش :</a:t>
                      </a:r>
                      <a:endParaRPr lang="en-US" sz="1800" dirty="0">
                        <a:effectLst/>
                      </a:endParaRPr>
                    </a:p>
                    <a:p>
                      <a:pPr algn="r" rtl="0">
                        <a:lnSpc>
                          <a:spcPct val="107000"/>
                        </a:lnSpc>
                        <a:spcAft>
                          <a:spcPts val="800"/>
                        </a:spcAft>
                      </a:pPr>
                      <a:r>
                        <a:rPr lang="fa-IR" sz="1800" dirty="0">
                          <a:effectLst/>
                        </a:rPr>
                        <a:t>مرکز آموزش علمی-کاربردی جهاد </a:t>
                      </a:r>
                      <a:r>
                        <a:rPr lang="fa-IR" sz="1800" dirty="0" smtClean="0">
                          <a:effectLst/>
                        </a:rPr>
                        <a:t>دانشگاهی </a:t>
                      </a:r>
                      <a:r>
                        <a:rPr lang="fa-IR" sz="1800" dirty="0">
                          <a:effectLst/>
                        </a:rPr>
                        <a:t>کرج</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3832589886"/>
                  </a:ext>
                </a:extLst>
              </a:tr>
              <a:tr h="1108191">
                <a:tc>
                  <a:txBody>
                    <a:bodyPr/>
                    <a:lstStyle/>
                    <a:p>
                      <a:pPr algn="r" rtl="1">
                        <a:lnSpc>
                          <a:spcPct val="107000"/>
                        </a:lnSpc>
                        <a:spcAft>
                          <a:spcPts val="800"/>
                        </a:spcAft>
                      </a:pPr>
                      <a:r>
                        <a:rPr lang="fa-IR" sz="1800" dirty="0">
                          <a:effectLst/>
                        </a:rPr>
                        <a:t>رشته تحصیلی:</a:t>
                      </a:r>
                      <a:endParaRPr lang="en-US" sz="1800" dirty="0">
                        <a:effectLst/>
                      </a:endParaRPr>
                    </a:p>
                    <a:p>
                      <a:pPr algn="r" rtl="1">
                        <a:spcAft>
                          <a:spcPts val="0"/>
                        </a:spcAft>
                      </a:pPr>
                      <a:r>
                        <a:rPr lang="fa-IR" sz="1800" dirty="0">
                          <a:effectLst/>
                        </a:rPr>
                        <a:t>مهندسی نساجی – طراحی لباس</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dirty="0">
                          <a:effectLst/>
                        </a:rPr>
                        <a:t>آخرین مدرک تحصیلی:دکترای تخصصی وگروه دانشجویان کاردانی طراحی لباس</a:t>
                      </a:r>
                      <a:endParaRPr lang="en-US" sz="1800" dirty="0">
                        <a:effectLst/>
                      </a:endParaRPr>
                    </a:p>
                    <a:p>
                      <a:pPr algn="r" rtl="1">
                        <a:spcAft>
                          <a:spcPts val="0"/>
                        </a:spcAft>
                      </a:pPr>
                      <a:r>
                        <a:rPr lang="fa-IR" sz="1800"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519022709"/>
                  </a:ext>
                </a:extLst>
              </a:tr>
              <a:tr h="832667">
                <a:tc gridSpan="2">
                  <a:txBody>
                    <a:bodyPr/>
                    <a:lstStyle/>
                    <a:p>
                      <a:pPr algn="r" rtl="1">
                        <a:lnSpc>
                          <a:spcPct val="107000"/>
                        </a:lnSpc>
                        <a:spcAft>
                          <a:spcPts val="800"/>
                        </a:spcAft>
                      </a:pPr>
                      <a:r>
                        <a:rPr lang="fa-IR" sz="1800" dirty="0">
                          <a:effectLst/>
                        </a:rPr>
                        <a:t>نحوه ارتباط با دانشگاه:</a:t>
                      </a:r>
                      <a:endParaRPr lang="en-US" sz="1800" dirty="0">
                        <a:effectLst/>
                      </a:endParaRPr>
                    </a:p>
                    <a:p>
                      <a:pPr algn="r" rtl="1">
                        <a:lnSpc>
                          <a:spcPct val="107000"/>
                        </a:lnSpc>
                        <a:spcAft>
                          <a:spcPts val="800"/>
                        </a:spcAft>
                      </a:pPr>
                      <a:r>
                        <a:rPr lang="fa-IR" sz="1800" dirty="0">
                          <a:effectLst/>
                        </a:rPr>
                        <a:t>دانشجو    </a:t>
                      </a:r>
                      <a:r>
                        <a:rPr lang="en-US" sz="1800" dirty="0">
                          <a:effectLst/>
                          <a:sym typeface="Wingdings" panose="05000000000000000000" pitchFamily="2" charset="2"/>
                        </a:rPr>
                        <a:t></a:t>
                      </a:r>
                      <a:r>
                        <a:rPr lang="fa-IR" sz="1800" dirty="0">
                          <a:effectLst/>
                        </a:rPr>
                        <a:t>       </a:t>
                      </a:r>
                      <a:r>
                        <a:rPr lang="fa-IR" sz="1800" dirty="0" smtClean="0">
                          <a:effectLst/>
                        </a:rPr>
                        <a:t>            </a:t>
                      </a:r>
                      <a:r>
                        <a:rPr lang="fa-IR" sz="1800" dirty="0">
                          <a:effectLst/>
                        </a:rPr>
                        <a:t>مدرس  O       </a:t>
                      </a:r>
                      <a:r>
                        <a:rPr lang="fa-IR" sz="1800" dirty="0" smtClean="0">
                          <a:effectLst/>
                        </a:rPr>
                        <a:t>        </a:t>
                      </a:r>
                      <a:r>
                        <a:rPr lang="fa-IR" sz="1800" dirty="0">
                          <a:effectLst/>
                        </a:rPr>
                        <a:t>همکارO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048888384"/>
                  </a:ext>
                </a:extLst>
              </a:tr>
              <a:tr h="344414">
                <a:tc gridSpan="2">
                  <a:txBody>
                    <a:bodyPr/>
                    <a:lstStyle/>
                    <a:p>
                      <a:pPr algn="r" rtl="1">
                        <a:lnSpc>
                          <a:spcPct val="107000"/>
                        </a:lnSpc>
                        <a:spcAft>
                          <a:spcPts val="800"/>
                        </a:spcAft>
                      </a:pPr>
                      <a:r>
                        <a:rPr lang="fa-IR" sz="1800" dirty="0">
                          <a:effectLst/>
                        </a:rPr>
                        <a:t>شماره تماس مرکز:  </a:t>
                      </a:r>
                      <a:r>
                        <a:rPr lang="fa-IR" sz="1800" dirty="0" smtClean="0">
                          <a:effectLst/>
                        </a:rPr>
                        <a:t> </a:t>
                      </a:r>
                      <a:r>
                        <a:rPr lang="fa-IR" sz="1800" dirty="0">
                          <a:effectLst/>
                        </a:rPr>
                        <a:t>02633198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3208258711"/>
                  </a:ext>
                </a:extLst>
              </a:tr>
            </a:tbl>
          </a:graphicData>
        </a:graphic>
      </p:graphicFrame>
      <p:pic>
        <p:nvPicPr>
          <p:cNvPr id="6" name="Picture 5"/>
          <p:cNvPicPr/>
          <p:nvPr/>
        </p:nvPicPr>
        <p:blipFill>
          <a:blip r:embed="rId3"/>
          <a:stretch>
            <a:fillRect/>
          </a:stretch>
        </p:blipFill>
        <p:spPr>
          <a:xfrm>
            <a:off x="285751" y="2428875"/>
            <a:ext cx="5364972" cy="425075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210528183"/>
              </p:ext>
            </p:extLst>
          </p:nvPr>
        </p:nvGraphicFramePr>
        <p:xfrm>
          <a:off x="700088" y="163895"/>
          <a:ext cx="5294253" cy="1964943"/>
        </p:xfrm>
        <a:graphic>
          <a:graphicData uri="http://schemas.openxmlformats.org/drawingml/2006/table">
            <a:tbl>
              <a:tblPr rtl="1" firstRow="1" firstCol="1" bandRow="1">
                <a:tableStyleId>{1FECB4D8-DB02-4DC6-A0A2-4F2EBAE1DC90}</a:tableStyleId>
              </a:tblPr>
              <a:tblGrid>
                <a:gridCol w="5294253">
                  <a:extLst>
                    <a:ext uri="{9D8B030D-6E8A-4147-A177-3AD203B41FA5}">
                      <a16:colId xmlns:a16="http://schemas.microsoft.com/office/drawing/2014/main" val="3747222453"/>
                    </a:ext>
                  </a:extLst>
                </a:gridCol>
              </a:tblGrid>
              <a:tr h="762444">
                <a:tc>
                  <a:txBody>
                    <a:bodyPr/>
                    <a:lstStyle/>
                    <a:p>
                      <a:pPr algn="r" rtl="1">
                        <a:lnSpc>
                          <a:spcPct val="107000"/>
                        </a:lnSpc>
                        <a:spcAft>
                          <a:spcPts val="800"/>
                        </a:spcAft>
                      </a:pPr>
                      <a:r>
                        <a:rPr lang="fa-IR" sz="1800" b="1" dirty="0">
                          <a:solidFill>
                            <a:schemeClr val="tx1"/>
                          </a:solidFill>
                          <a:effectLst/>
                        </a:rPr>
                        <a:t>عنوان طرح: </a:t>
                      </a:r>
                      <a:r>
                        <a:rPr lang="ar-SA" sz="1800" b="1" dirty="0">
                          <a:solidFill>
                            <a:schemeClr val="tx1"/>
                          </a:solidFill>
                          <a:effectLst/>
                        </a:rPr>
                        <a:t>مقاله(مروری بر تاثیر فناوری نانو در بهبود خواص چروک لباس)</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1414011"/>
                  </a:ext>
                </a:extLst>
              </a:tr>
              <a:tr h="1202499">
                <a:tc>
                  <a:txBody>
                    <a:bodyPr/>
                    <a:lstStyle/>
                    <a:p>
                      <a:pPr algn="just" rtl="1">
                        <a:lnSpc>
                          <a:spcPct val="107000"/>
                        </a:lnSpc>
                        <a:spcAft>
                          <a:spcPts val="800"/>
                        </a:spcAft>
                      </a:pPr>
                      <a:r>
                        <a:rPr lang="fa-IR" sz="1800" b="1" dirty="0">
                          <a:solidFill>
                            <a:schemeClr val="tx1"/>
                          </a:solidFill>
                          <a:effectLst/>
                        </a:rPr>
                        <a:t>مشخصات ومزایای طرح: </a:t>
                      </a:r>
                      <a:r>
                        <a:rPr lang="ar-SA" sz="1800" b="1" dirty="0">
                          <a:solidFill>
                            <a:schemeClr val="tx1"/>
                          </a:solidFill>
                          <a:effectLst/>
                        </a:rPr>
                        <a:t>فنـاوری نانـو بـه منظـور افزایـش کارایـی و ایجـاد خـواص نویـن در محصـو</a:t>
                      </a:r>
                      <a:r>
                        <a:rPr lang="fa-IR" sz="1800" b="1" dirty="0">
                          <a:solidFill>
                            <a:schemeClr val="tx1"/>
                          </a:solidFill>
                          <a:effectLst/>
                        </a:rPr>
                        <a:t>لا</a:t>
                      </a:r>
                      <a:r>
                        <a:rPr lang="ar-SA" sz="1800" b="1" dirty="0">
                          <a:solidFill>
                            <a:schemeClr val="tx1"/>
                          </a:solidFill>
                          <a:effectLst/>
                        </a:rPr>
                        <a:t>ت بـه یـاری علـوم مختلـف آمـده اسـت.دراین  پژوهش بهبود چروک پذیری لباس ارزیابی شده است.</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50674682"/>
                  </a:ext>
                </a:extLst>
              </a:tr>
            </a:tbl>
          </a:graphicData>
        </a:graphic>
      </p:graphicFrame>
      <p:pic>
        <p:nvPicPr>
          <p:cNvPr id="11" name="Picture 10" descr="D:\22\فاطمه صفرلو.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8082" y="1000126"/>
            <a:ext cx="774755" cy="1053180"/>
          </a:xfrm>
          <a:prstGeom prst="rect">
            <a:avLst/>
          </a:prstGeom>
          <a:noFill/>
          <a:ln>
            <a:noFill/>
          </a:ln>
        </p:spPr>
      </p:pic>
      <p:pic>
        <p:nvPicPr>
          <p:cNvPr id="12" name="Picture 11" descr="D:\22\نسترن ملیحه.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4643" y="997333"/>
            <a:ext cx="760523" cy="1053180"/>
          </a:xfrm>
          <a:prstGeom prst="rect">
            <a:avLst/>
          </a:prstGeom>
          <a:noFill/>
          <a:ln>
            <a:noFill/>
          </a:ln>
        </p:spPr>
      </p:pic>
      <p:pic>
        <p:nvPicPr>
          <p:cNvPr id="13" name="Picture 12" descr="D:\22\زهرا حمامی.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6700" y="983045"/>
            <a:ext cx="733560" cy="1053180"/>
          </a:xfrm>
          <a:prstGeom prst="rect">
            <a:avLst/>
          </a:prstGeom>
          <a:noFill/>
          <a:ln>
            <a:noFill/>
          </a:ln>
        </p:spPr>
      </p:pic>
    </p:spTree>
    <p:extLst>
      <p:ext uri="{BB962C8B-B14F-4D97-AF65-F5344CB8AC3E}">
        <p14:creationId xmlns:p14="http://schemas.microsoft.com/office/powerpoint/2010/main" val="1968724491"/>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par>
                          <p:cTn id="24" fill="hold">
                            <p:stCondLst>
                              <p:cond delay="3000"/>
                            </p:stCondLst>
                            <p:childTnLst>
                              <p:par>
                                <p:cTn id="25" presetID="16" presetClass="entr" presetSubtype="21" fill="hold" nodeType="after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par>
                          <p:cTn id="28" fill="hold">
                            <p:stCondLst>
                              <p:cond delay="4000"/>
                            </p:stCondLst>
                            <p:childTnLst>
                              <p:par>
                                <p:cTn id="29" presetID="16" presetClass="entr" presetSubtype="21" fill="hold" nodeType="afterEffect">
                                  <p:stCondLst>
                                    <p:cond delay="50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par>
                          <p:cTn id="32" fill="hold">
                            <p:stCondLst>
                              <p:cond delay="5000"/>
                            </p:stCondLst>
                            <p:childTnLst>
                              <p:par>
                                <p:cTn id="33" presetID="16" presetClass="entr" presetSubtype="21" fill="hold" nodeType="afterEffect">
                                  <p:stCondLst>
                                    <p:cond delay="50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6000"/>
                            </p:stCondLst>
                            <p:childTnLst>
                              <p:par>
                                <p:cTn id="37" presetID="16" presetClass="entr" presetSubtype="21" fill="hold" nodeType="afterEffect">
                                  <p:stCondLst>
                                    <p:cond delay="50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par>
                          <p:cTn id="40" fill="hold">
                            <p:stCondLst>
                              <p:cond delay="7000"/>
                            </p:stCondLst>
                            <p:childTnLst>
                              <p:par>
                                <p:cTn id="41" presetID="16" presetClass="entr" presetSubtype="21" fill="hold" nodeType="afterEffect">
                                  <p:stCondLst>
                                    <p:cond delay="50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785" y="163895"/>
            <a:ext cx="1252538" cy="139065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922058358"/>
              </p:ext>
            </p:extLst>
          </p:nvPr>
        </p:nvGraphicFramePr>
        <p:xfrm>
          <a:off x="6199297" y="2347628"/>
          <a:ext cx="5385981" cy="4371340"/>
        </p:xfrm>
        <a:graphic>
          <a:graphicData uri="http://schemas.openxmlformats.org/drawingml/2006/table">
            <a:tbl>
              <a:tblPr rtl="1" firstRow="1" firstCol="1" bandRow="1">
                <a:tableStyleId>{793D81CF-94F2-401A-BA57-92F5A7B2D0C5}</a:tableStyleId>
              </a:tblPr>
              <a:tblGrid>
                <a:gridCol w="2385069">
                  <a:extLst>
                    <a:ext uri="{9D8B030D-6E8A-4147-A177-3AD203B41FA5}">
                      <a16:colId xmlns:a16="http://schemas.microsoft.com/office/drawing/2014/main" val="3386856187"/>
                    </a:ext>
                  </a:extLst>
                </a:gridCol>
                <a:gridCol w="3000912">
                  <a:extLst>
                    <a:ext uri="{9D8B030D-6E8A-4147-A177-3AD203B41FA5}">
                      <a16:colId xmlns:a16="http://schemas.microsoft.com/office/drawing/2014/main" val="2152244841"/>
                    </a:ext>
                  </a:extLst>
                </a:gridCol>
              </a:tblGrid>
              <a:tr h="1931355">
                <a:tc>
                  <a:txBody>
                    <a:bodyPr/>
                    <a:lstStyle/>
                    <a:p>
                      <a:pPr algn="r" rtl="1">
                        <a:lnSpc>
                          <a:spcPct val="107000"/>
                        </a:lnSpc>
                        <a:spcAft>
                          <a:spcPts val="800"/>
                        </a:spcAft>
                      </a:pPr>
                      <a:r>
                        <a:rPr lang="fa-IR" sz="1800" b="1" dirty="0">
                          <a:effectLst/>
                        </a:rPr>
                        <a:t>نام و نام خانوادگی:                   </a:t>
                      </a:r>
                      <a:r>
                        <a:rPr lang="ar-SA" sz="1800" b="1" dirty="0">
                          <a:effectLst/>
                        </a:rPr>
                        <a:t>مرسده فاطمه یزدان بخش*</a:t>
                      </a:r>
                      <a:endParaRPr lang="en-US" sz="1800" b="1" dirty="0">
                        <a:effectLst/>
                      </a:endParaRPr>
                    </a:p>
                    <a:p>
                      <a:pPr algn="r" rtl="1">
                        <a:lnSpc>
                          <a:spcPct val="107000"/>
                        </a:lnSpc>
                        <a:spcAft>
                          <a:spcPts val="800"/>
                        </a:spcAft>
                      </a:pPr>
                      <a:r>
                        <a:rPr lang="fa-IR" sz="1800" b="1" dirty="0">
                          <a:effectLst/>
                        </a:rPr>
                        <a:t>فاطمه صفرلو-هاجر جلالیان وشمه سرا-نسترن ملیحه- زهرا حمامی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3269033288"/>
                  </a:ext>
                </a:extLst>
              </a:tr>
              <a:tr h="1097595">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مهندسی نساجی – طراحی لباس</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تحصیلی:دکترای تخصصی وگروه دانشجویان کاردانی طراحی لباس</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4111374907"/>
                  </a:ext>
                </a:extLst>
              </a:tr>
              <a:tr h="837260">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097221725"/>
                  </a:ext>
                </a:extLst>
              </a:tr>
              <a:tr h="346314">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3997378588"/>
                  </a:ext>
                </a:extLst>
              </a:tr>
            </a:tbl>
          </a:graphicData>
        </a:graphic>
      </p:graphicFrame>
      <p:pic>
        <p:nvPicPr>
          <p:cNvPr id="6" name="Picture 5"/>
          <p:cNvPicPr/>
          <p:nvPr/>
        </p:nvPicPr>
        <p:blipFill>
          <a:blip r:embed="rId3"/>
          <a:stretch>
            <a:fillRect/>
          </a:stretch>
        </p:blipFill>
        <p:spPr>
          <a:xfrm>
            <a:off x="271463" y="2400301"/>
            <a:ext cx="5385981" cy="4265994"/>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340636515"/>
              </p:ext>
            </p:extLst>
          </p:nvPr>
        </p:nvGraphicFramePr>
        <p:xfrm>
          <a:off x="714375" y="163894"/>
          <a:ext cx="5302795" cy="1836355"/>
        </p:xfrm>
        <a:graphic>
          <a:graphicData uri="http://schemas.openxmlformats.org/drawingml/2006/table">
            <a:tbl>
              <a:tblPr rtl="1" firstRow="1" firstCol="1" bandRow="1">
                <a:tableStyleId>{1FECB4D8-DB02-4DC6-A0A2-4F2EBAE1DC90}</a:tableStyleId>
              </a:tblPr>
              <a:tblGrid>
                <a:gridCol w="5302795">
                  <a:extLst>
                    <a:ext uri="{9D8B030D-6E8A-4147-A177-3AD203B41FA5}">
                      <a16:colId xmlns:a16="http://schemas.microsoft.com/office/drawing/2014/main" val="3361708849"/>
                    </a:ext>
                  </a:extLst>
                </a:gridCol>
              </a:tblGrid>
              <a:tr h="712548">
                <a:tc>
                  <a:txBody>
                    <a:bodyPr/>
                    <a:lstStyle/>
                    <a:p>
                      <a:pPr algn="r" rtl="1">
                        <a:lnSpc>
                          <a:spcPct val="107000"/>
                        </a:lnSpc>
                        <a:spcAft>
                          <a:spcPts val="800"/>
                        </a:spcAft>
                      </a:pPr>
                      <a:r>
                        <a:rPr lang="fa-IR" sz="1800">
                          <a:solidFill>
                            <a:schemeClr val="tx1"/>
                          </a:solidFill>
                          <a:effectLst/>
                        </a:rPr>
                        <a:t>عنوان طرح: </a:t>
                      </a:r>
                      <a:r>
                        <a:rPr lang="ar-SA" sz="1800">
                          <a:solidFill>
                            <a:schemeClr val="tx1"/>
                          </a:solidFill>
                          <a:effectLst/>
                        </a:rPr>
                        <a:t>مقاله(مروری بر تاثیر فناوری نانو در بهبود خواص چروک لباس)</a:t>
                      </a:r>
                      <a:endParaRPr lang="en-US" sz="1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47825124"/>
                  </a:ext>
                </a:extLst>
              </a:tr>
              <a:tr h="1123807">
                <a:tc>
                  <a:txBody>
                    <a:bodyPr/>
                    <a:lstStyle/>
                    <a:p>
                      <a:pPr algn="just" rtl="1">
                        <a:lnSpc>
                          <a:spcPct val="107000"/>
                        </a:lnSpc>
                        <a:spcAft>
                          <a:spcPts val="800"/>
                        </a:spcAft>
                      </a:pPr>
                      <a:r>
                        <a:rPr lang="fa-IR" sz="1800" dirty="0">
                          <a:solidFill>
                            <a:schemeClr val="tx1"/>
                          </a:solidFill>
                          <a:effectLst/>
                        </a:rPr>
                        <a:t>مشخصات ومزایای طرح: </a:t>
                      </a:r>
                      <a:r>
                        <a:rPr lang="ar-SA" sz="1800" dirty="0">
                          <a:solidFill>
                            <a:schemeClr val="tx1"/>
                          </a:solidFill>
                          <a:effectLst/>
                        </a:rPr>
                        <a:t>فنـاوری نانـو بـه منظـور افزایـش کارایـی و ایجـاد خـواص نویـن در محصـو</a:t>
                      </a:r>
                      <a:r>
                        <a:rPr lang="fa-IR" sz="1800" dirty="0">
                          <a:solidFill>
                            <a:schemeClr val="tx1"/>
                          </a:solidFill>
                          <a:effectLst/>
                        </a:rPr>
                        <a:t>لا</a:t>
                      </a:r>
                      <a:r>
                        <a:rPr lang="ar-SA" sz="1800" dirty="0">
                          <a:solidFill>
                            <a:schemeClr val="tx1"/>
                          </a:solidFill>
                          <a:effectLst/>
                        </a:rPr>
                        <a:t>ت بـه یـاری علـوم مختلـف آمـده اسـت.دراین  پژوهش بهبود چروک پذیری لباس ارزیابی شده است.</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01860343"/>
                  </a:ext>
                </a:extLst>
              </a:tr>
            </a:tbl>
          </a:graphicData>
        </a:graphic>
      </p:graphicFrame>
      <p:pic>
        <p:nvPicPr>
          <p:cNvPr id="12" name="Picture 11" descr="D:\22\فاطمه صفرلو.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8082" y="1000126"/>
            <a:ext cx="774755" cy="1053180"/>
          </a:xfrm>
          <a:prstGeom prst="rect">
            <a:avLst/>
          </a:prstGeom>
          <a:noFill/>
          <a:ln>
            <a:noFill/>
          </a:ln>
        </p:spPr>
      </p:pic>
      <p:pic>
        <p:nvPicPr>
          <p:cNvPr id="13" name="Picture 12" descr="D:\22\نسترن ملیحه.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4643" y="997333"/>
            <a:ext cx="760523" cy="1053180"/>
          </a:xfrm>
          <a:prstGeom prst="rect">
            <a:avLst/>
          </a:prstGeom>
          <a:noFill/>
          <a:ln>
            <a:noFill/>
          </a:ln>
        </p:spPr>
      </p:pic>
      <p:pic>
        <p:nvPicPr>
          <p:cNvPr id="14" name="Picture 13" descr="D:\22\زهرا حمامی.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6700" y="983045"/>
            <a:ext cx="733560" cy="1053180"/>
          </a:xfrm>
          <a:prstGeom prst="rect">
            <a:avLst/>
          </a:prstGeom>
          <a:noFill/>
          <a:ln>
            <a:noFill/>
          </a:ln>
        </p:spPr>
      </p:pic>
    </p:spTree>
    <p:extLst>
      <p:ext uri="{BB962C8B-B14F-4D97-AF65-F5344CB8AC3E}">
        <p14:creationId xmlns:p14="http://schemas.microsoft.com/office/powerpoint/2010/main" val="3348954242"/>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3000"/>
                            </p:stCondLst>
                            <p:childTnLst>
                              <p:par>
                                <p:cTn id="25" presetID="16" presetClass="entr" presetSubtype="21" fill="hold" nodeType="after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par>
                          <p:cTn id="28" fill="hold">
                            <p:stCondLst>
                              <p:cond delay="4000"/>
                            </p:stCondLst>
                            <p:childTnLst>
                              <p:par>
                                <p:cTn id="29" presetID="16" presetClass="entr" presetSubtype="21" fill="hold" nodeType="afterEffect">
                                  <p:stCondLst>
                                    <p:cond delay="50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par>
                          <p:cTn id="32" fill="hold">
                            <p:stCondLst>
                              <p:cond delay="5000"/>
                            </p:stCondLst>
                            <p:childTnLst>
                              <p:par>
                                <p:cTn id="33" presetID="16" presetClass="entr" presetSubtype="21" fill="hold" nodeType="afterEffect">
                                  <p:stCondLst>
                                    <p:cond delay="50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6000"/>
                            </p:stCondLst>
                            <p:childTnLst>
                              <p:par>
                                <p:cTn id="37" presetID="16" presetClass="entr" presetSubtype="21" fill="hold" nodeType="afterEffect">
                                  <p:stCondLst>
                                    <p:cond delay="50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par>
                          <p:cTn id="40" fill="hold">
                            <p:stCondLst>
                              <p:cond delay="7000"/>
                            </p:stCondLst>
                            <p:childTnLst>
                              <p:par>
                                <p:cTn id="41" presetID="16" presetClass="entr" presetSubtype="21" fill="hold" nodeType="afterEffect">
                                  <p:stCondLst>
                                    <p:cond delay="50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785" y="163895"/>
            <a:ext cx="1252538" cy="139065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929535260"/>
              </p:ext>
            </p:extLst>
          </p:nvPr>
        </p:nvGraphicFramePr>
        <p:xfrm>
          <a:off x="6185501" y="2611757"/>
          <a:ext cx="5450191" cy="4026915"/>
        </p:xfrm>
        <a:graphic>
          <a:graphicData uri="http://schemas.openxmlformats.org/drawingml/2006/table">
            <a:tbl>
              <a:tblPr rtl="1" firstRow="1" firstCol="1" bandRow="1">
                <a:tableStyleId>{793D81CF-94F2-401A-BA57-92F5A7B2D0C5}</a:tableStyleId>
              </a:tblPr>
              <a:tblGrid>
                <a:gridCol w="2413504">
                  <a:extLst>
                    <a:ext uri="{9D8B030D-6E8A-4147-A177-3AD203B41FA5}">
                      <a16:colId xmlns:a16="http://schemas.microsoft.com/office/drawing/2014/main" val="2821797951"/>
                    </a:ext>
                  </a:extLst>
                </a:gridCol>
                <a:gridCol w="3036687">
                  <a:extLst>
                    <a:ext uri="{9D8B030D-6E8A-4147-A177-3AD203B41FA5}">
                      <a16:colId xmlns:a16="http://schemas.microsoft.com/office/drawing/2014/main" val="2052248367"/>
                    </a:ext>
                  </a:extLst>
                </a:gridCol>
              </a:tblGrid>
              <a:tr h="1659469">
                <a:tc>
                  <a:txBody>
                    <a:bodyPr/>
                    <a:lstStyle/>
                    <a:p>
                      <a:pPr algn="r" rtl="1">
                        <a:lnSpc>
                          <a:spcPct val="107000"/>
                        </a:lnSpc>
                        <a:spcAft>
                          <a:spcPts val="800"/>
                        </a:spcAft>
                      </a:pPr>
                      <a:r>
                        <a:rPr lang="fa-IR" sz="1800" b="1">
                          <a:effectLst/>
                        </a:rPr>
                        <a:t>نام و نام خانوادگی:                   </a:t>
                      </a:r>
                      <a:r>
                        <a:rPr lang="ar-SA" sz="1800" b="1">
                          <a:effectLst/>
                        </a:rPr>
                        <a:t>مرسده فاطمه یزدان بخش*</a:t>
                      </a:r>
                      <a:endParaRPr lang="en-US" sz="1800" b="1">
                        <a:effectLst/>
                      </a:endParaRPr>
                    </a:p>
                    <a:p>
                      <a:pPr algn="r" rtl="1">
                        <a:lnSpc>
                          <a:spcPct val="107000"/>
                        </a:lnSpc>
                        <a:spcAft>
                          <a:spcPts val="800"/>
                        </a:spcAft>
                      </a:pPr>
                      <a:r>
                        <a:rPr lang="fa-IR" sz="1800" b="1">
                          <a:effectLst/>
                        </a:rPr>
                        <a:t>فاطمه صفرلو-هاجر جلالیان وشمه سرا-نسترن ملیحه- زهرا حمامی</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2125307414"/>
                  </a:ext>
                </a:extLst>
              </a:tr>
              <a:tr h="1328784">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مهندسی نساجی – طراحی لباس</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تحصیلی:دکترای تخصصی وگروه دانشجویان کاردانی طراحی لباس</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50930791"/>
                  </a:ext>
                </a:extLst>
              </a:tr>
              <a:tr h="728259">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879924939"/>
                  </a:ext>
                </a:extLst>
              </a:tr>
              <a:tr h="310403">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1651238315"/>
                  </a:ext>
                </a:extLst>
              </a:tr>
            </a:tbl>
          </a:graphicData>
        </a:graphic>
      </p:graphicFrame>
      <p:pic>
        <p:nvPicPr>
          <p:cNvPr id="6" name="Picture 5"/>
          <p:cNvPicPr/>
          <p:nvPr/>
        </p:nvPicPr>
        <p:blipFill>
          <a:blip r:embed="rId3"/>
          <a:stretch>
            <a:fillRect/>
          </a:stretch>
        </p:blipFill>
        <p:spPr>
          <a:xfrm>
            <a:off x="352409" y="2533714"/>
            <a:ext cx="5314572" cy="410495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247607719"/>
              </p:ext>
            </p:extLst>
          </p:nvPr>
        </p:nvGraphicFramePr>
        <p:xfrm>
          <a:off x="628650" y="163894"/>
          <a:ext cx="5356827" cy="2205925"/>
        </p:xfrm>
        <a:graphic>
          <a:graphicData uri="http://schemas.openxmlformats.org/drawingml/2006/table">
            <a:tbl>
              <a:tblPr rtl="1" firstRow="1" firstCol="1" bandRow="1">
                <a:tableStyleId>{1FECB4D8-DB02-4DC6-A0A2-4F2EBAE1DC90}</a:tableStyleId>
              </a:tblPr>
              <a:tblGrid>
                <a:gridCol w="5356827">
                  <a:extLst>
                    <a:ext uri="{9D8B030D-6E8A-4147-A177-3AD203B41FA5}">
                      <a16:colId xmlns:a16="http://schemas.microsoft.com/office/drawing/2014/main" val="461323706"/>
                    </a:ext>
                  </a:extLst>
                </a:gridCol>
              </a:tblGrid>
              <a:tr h="855949">
                <a:tc>
                  <a:txBody>
                    <a:bodyPr/>
                    <a:lstStyle/>
                    <a:p>
                      <a:pPr algn="r" rtl="1">
                        <a:lnSpc>
                          <a:spcPct val="107000"/>
                        </a:lnSpc>
                        <a:spcAft>
                          <a:spcPts val="800"/>
                        </a:spcAft>
                      </a:pPr>
                      <a:r>
                        <a:rPr lang="fa-IR" sz="1800" dirty="0">
                          <a:solidFill>
                            <a:schemeClr val="tx1"/>
                          </a:solidFill>
                          <a:effectLst/>
                        </a:rPr>
                        <a:t>عنوان طرح: </a:t>
                      </a:r>
                      <a:r>
                        <a:rPr lang="ar-SA" sz="1800" dirty="0">
                          <a:solidFill>
                            <a:schemeClr val="tx1"/>
                          </a:solidFill>
                          <a:effectLst/>
                        </a:rPr>
                        <a:t>مقاله(مروری بر تاثیر فناوری نانو در بهبود خواص چروک لباس)</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5726223"/>
                  </a:ext>
                </a:extLst>
              </a:tr>
              <a:tr h="1349976">
                <a:tc>
                  <a:txBody>
                    <a:bodyPr/>
                    <a:lstStyle/>
                    <a:p>
                      <a:pPr algn="just" rtl="1">
                        <a:lnSpc>
                          <a:spcPct val="107000"/>
                        </a:lnSpc>
                        <a:spcAft>
                          <a:spcPts val="800"/>
                        </a:spcAft>
                      </a:pPr>
                      <a:r>
                        <a:rPr lang="fa-IR" sz="1800" dirty="0">
                          <a:solidFill>
                            <a:schemeClr val="tx1"/>
                          </a:solidFill>
                          <a:effectLst/>
                        </a:rPr>
                        <a:t>مشخصات ومزایای طرح: </a:t>
                      </a:r>
                      <a:r>
                        <a:rPr lang="ar-SA" sz="1800" dirty="0">
                          <a:solidFill>
                            <a:schemeClr val="tx1"/>
                          </a:solidFill>
                          <a:effectLst/>
                        </a:rPr>
                        <a:t>فنـاوری نانـو بـه منظـور افزایـش کارایـی و ایجـاد خـواص نویـن در محصـو</a:t>
                      </a:r>
                      <a:r>
                        <a:rPr lang="fa-IR" sz="1800" dirty="0">
                          <a:solidFill>
                            <a:schemeClr val="tx1"/>
                          </a:solidFill>
                          <a:effectLst/>
                        </a:rPr>
                        <a:t>لا</a:t>
                      </a:r>
                      <a:r>
                        <a:rPr lang="ar-SA" sz="1800" dirty="0">
                          <a:solidFill>
                            <a:schemeClr val="tx1"/>
                          </a:solidFill>
                          <a:effectLst/>
                        </a:rPr>
                        <a:t>ت بـه یـاری علـوم مختلـف آمـده اسـت.دراین  پژوهش بهبود چروک پذیری لباس ارزیابی شده است.</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73929633"/>
                  </a:ext>
                </a:extLst>
              </a:tr>
            </a:tbl>
          </a:graphicData>
        </a:graphic>
      </p:graphicFrame>
      <p:pic>
        <p:nvPicPr>
          <p:cNvPr id="12" name="Picture 11" descr="D:\22\فاطمه صفرلو.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8082" y="1000126"/>
            <a:ext cx="774755" cy="1053180"/>
          </a:xfrm>
          <a:prstGeom prst="rect">
            <a:avLst/>
          </a:prstGeom>
          <a:noFill/>
          <a:ln>
            <a:noFill/>
          </a:ln>
        </p:spPr>
      </p:pic>
      <p:pic>
        <p:nvPicPr>
          <p:cNvPr id="13" name="Picture 12" descr="D:\22\نسترن ملیحه.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4643" y="997333"/>
            <a:ext cx="760523" cy="1053180"/>
          </a:xfrm>
          <a:prstGeom prst="rect">
            <a:avLst/>
          </a:prstGeom>
          <a:noFill/>
          <a:ln>
            <a:noFill/>
          </a:ln>
        </p:spPr>
      </p:pic>
      <p:pic>
        <p:nvPicPr>
          <p:cNvPr id="14" name="Picture 13" descr="D:\22\زهرا حمامی.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6700" y="983045"/>
            <a:ext cx="733560" cy="1053180"/>
          </a:xfrm>
          <a:prstGeom prst="rect">
            <a:avLst/>
          </a:prstGeom>
          <a:noFill/>
          <a:ln>
            <a:noFill/>
          </a:ln>
        </p:spPr>
      </p:pic>
    </p:spTree>
    <p:extLst>
      <p:ext uri="{BB962C8B-B14F-4D97-AF65-F5344CB8AC3E}">
        <p14:creationId xmlns:p14="http://schemas.microsoft.com/office/powerpoint/2010/main" val="1107619002"/>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3000"/>
                            </p:stCondLst>
                            <p:childTnLst>
                              <p:par>
                                <p:cTn id="25" presetID="16" presetClass="entr" presetSubtype="21" fill="hold" nodeType="after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par>
                          <p:cTn id="28" fill="hold">
                            <p:stCondLst>
                              <p:cond delay="4000"/>
                            </p:stCondLst>
                            <p:childTnLst>
                              <p:par>
                                <p:cTn id="29" presetID="16" presetClass="entr" presetSubtype="21" fill="hold" nodeType="afterEffect">
                                  <p:stCondLst>
                                    <p:cond delay="50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par>
                          <p:cTn id="32" fill="hold">
                            <p:stCondLst>
                              <p:cond delay="5000"/>
                            </p:stCondLst>
                            <p:childTnLst>
                              <p:par>
                                <p:cTn id="33" presetID="16" presetClass="entr" presetSubtype="21" fill="hold" nodeType="afterEffect">
                                  <p:stCondLst>
                                    <p:cond delay="50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6000"/>
                            </p:stCondLst>
                            <p:childTnLst>
                              <p:par>
                                <p:cTn id="37" presetID="16" presetClass="entr" presetSubtype="21" fill="hold" nodeType="afterEffect">
                                  <p:stCondLst>
                                    <p:cond delay="50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par>
                          <p:cTn id="40" fill="hold">
                            <p:stCondLst>
                              <p:cond delay="7000"/>
                            </p:stCondLst>
                            <p:childTnLst>
                              <p:par>
                                <p:cTn id="41" presetID="16" presetClass="entr" presetSubtype="21" fill="hold" nodeType="afterEffect">
                                  <p:stCondLst>
                                    <p:cond delay="50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785" y="163895"/>
            <a:ext cx="1252538" cy="139065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980487729"/>
              </p:ext>
            </p:extLst>
          </p:nvPr>
        </p:nvGraphicFramePr>
        <p:xfrm>
          <a:off x="6153505" y="2383672"/>
          <a:ext cx="5276494" cy="4334342"/>
        </p:xfrm>
        <a:graphic>
          <a:graphicData uri="http://schemas.openxmlformats.org/drawingml/2006/table">
            <a:tbl>
              <a:tblPr rtl="1" firstRow="1" firstCol="1" bandRow="1">
                <a:tableStyleId>{793D81CF-94F2-401A-BA57-92F5A7B2D0C5}</a:tableStyleId>
              </a:tblPr>
              <a:tblGrid>
                <a:gridCol w="2336585">
                  <a:extLst>
                    <a:ext uri="{9D8B030D-6E8A-4147-A177-3AD203B41FA5}">
                      <a16:colId xmlns:a16="http://schemas.microsoft.com/office/drawing/2014/main" val="1069494529"/>
                    </a:ext>
                  </a:extLst>
                </a:gridCol>
                <a:gridCol w="2939909">
                  <a:extLst>
                    <a:ext uri="{9D8B030D-6E8A-4147-A177-3AD203B41FA5}">
                      <a16:colId xmlns:a16="http://schemas.microsoft.com/office/drawing/2014/main" val="3035747172"/>
                    </a:ext>
                  </a:extLst>
                </a:gridCol>
              </a:tblGrid>
              <a:tr h="1466604">
                <a:tc>
                  <a:txBody>
                    <a:bodyPr/>
                    <a:lstStyle/>
                    <a:p>
                      <a:pPr algn="r" rtl="1">
                        <a:lnSpc>
                          <a:spcPct val="107000"/>
                        </a:lnSpc>
                        <a:spcAft>
                          <a:spcPts val="800"/>
                        </a:spcAft>
                      </a:pPr>
                      <a:r>
                        <a:rPr lang="fa-IR" sz="1800" b="1">
                          <a:effectLst/>
                        </a:rPr>
                        <a:t>نام و نام خانوادگی:                   </a:t>
                      </a:r>
                      <a:r>
                        <a:rPr lang="ar-SA" sz="1800" b="1">
                          <a:effectLst/>
                        </a:rPr>
                        <a:t>مرسده فاطمه یزدان بخش*</a:t>
                      </a:r>
                      <a:endParaRPr lang="en-US" sz="1800" b="1">
                        <a:effectLst/>
                      </a:endParaRPr>
                    </a:p>
                    <a:p>
                      <a:pPr algn="r" rtl="1">
                        <a:lnSpc>
                          <a:spcPct val="107000"/>
                        </a:lnSpc>
                        <a:spcAft>
                          <a:spcPts val="800"/>
                        </a:spcAft>
                      </a:pPr>
                      <a:r>
                        <a:rPr lang="fa-IR" sz="1800" b="1">
                          <a:effectLst/>
                        </a:rPr>
                        <a:t>فاطمه صفرلو-هاجر جلالیان وشمه سرا-نسترن ملیحه- زهرا حمامی</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2876986402"/>
                  </a:ext>
                </a:extLst>
              </a:tr>
              <a:tr h="1185530">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مهندسی نساجی – طراحی لباس</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تحصیلی:دکترای تخصصی وگروه دانشجویان کاردانی طراحی لباس</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58842282"/>
                  </a:ext>
                </a:extLst>
              </a:tr>
              <a:tr h="761806">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84219128"/>
                  </a:ext>
                </a:extLst>
              </a:tr>
              <a:tr h="747040">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474424772"/>
                  </a:ext>
                </a:extLst>
              </a:tr>
            </a:tbl>
          </a:graphicData>
        </a:graphic>
      </p:graphicFrame>
      <p:pic>
        <p:nvPicPr>
          <p:cNvPr id="6" name="Picture 5"/>
          <p:cNvPicPr/>
          <p:nvPr/>
        </p:nvPicPr>
        <p:blipFill>
          <a:blip r:embed="rId3"/>
          <a:stretch>
            <a:fillRect/>
          </a:stretch>
        </p:blipFill>
        <p:spPr>
          <a:xfrm>
            <a:off x="225671" y="2471738"/>
            <a:ext cx="5403603" cy="423148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661287490"/>
              </p:ext>
            </p:extLst>
          </p:nvPr>
        </p:nvGraphicFramePr>
        <p:xfrm>
          <a:off x="728663" y="163895"/>
          <a:ext cx="5288507" cy="1979232"/>
        </p:xfrm>
        <a:graphic>
          <a:graphicData uri="http://schemas.openxmlformats.org/drawingml/2006/table">
            <a:tbl>
              <a:tblPr rtl="1" firstRow="1" firstCol="1" bandRow="1">
                <a:tableStyleId>{1FECB4D8-DB02-4DC6-A0A2-4F2EBAE1DC90}</a:tableStyleId>
              </a:tblPr>
              <a:tblGrid>
                <a:gridCol w="5288507">
                  <a:extLst>
                    <a:ext uri="{9D8B030D-6E8A-4147-A177-3AD203B41FA5}">
                      <a16:colId xmlns:a16="http://schemas.microsoft.com/office/drawing/2014/main" val="1292806377"/>
                    </a:ext>
                  </a:extLst>
                </a:gridCol>
              </a:tblGrid>
              <a:tr h="767987">
                <a:tc>
                  <a:txBody>
                    <a:bodyPr/>
                    <a:lstStyle/>
                    <a:p>
                      <a:pPr algn="r" rtl="1">
                        <a:lnSpc>
                          <a:spcPct val="107000"/>
                        </a:lnSpc>
                        <a:spcAft>
                          <a:spcPts val="800"/>
                        </a:spcAft>
                      </a:pPr>
                      <a:r>
                        <a:rPr lang="fa-IR" sz="1800" dirty="0">
                          <a:solidFill>
                            <a:schemeClr val="tx1"/>
                          </a:solidFill>
                          <a:effectLst/>
                        </a:rPr>
                        <a:t>عنوان طرح: </a:t>
                      </a:r>
                      <a:r>
                        <a:rPr lang="ar-SA" sz="1800" dirty="0">
                          <a:solidFill>
                            <a:schemeClr val="tx1"/>
                          </a:solidFill>
                          <a:effectLst/>
                        </a:rPr>
                        <a:t>مقاله(مروری بر تاثیر فناوری نانو در بهبود خواص چروک لباس)</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88723346"/>
                  </a:ext>
                </a:extLst>
              </a:tr>
              <a:tr h="1211245">
                <a:tc>
                  <a:txBody>
                    <a:bodyPr/>
                    <a:lstStyle/>
                    <a:p>
                      <a:pPr algn="just" rtl="1">
                        <a:lnSpc>
                          <a:spcPct val="107000"/>
                        </a:lnSpc>
                        <a:spcAft>
                          <a:spcPts val="800"/>
                        </a:spcAft>
                      </a:pPr>
                      <a:r>
                        <a:rPr lang="fa-IR" sz="1800" dirty="0">
                          <a:solidFill>
                            <a:schemeClr val="tx1"/>
                          </a:solidFill>
                          <a:effectLst/>
                        </a:rPr>
                        <a:t>مشخصات ومزایای طرح: </a:t>
                      </a:r>
                      <a:r>
                        <a:rPr lang="ar-SA" sz="1800" dirty="0">
                          <a:solidFill>
                            <a:schemeClr val="tx1"/>
                          </a:solidFill>
                          <a:effectLst/>
                        </a:rPr>
                        <a:t>فنـاوری نانـو بـه منظـور افزایـش کارایـی و ایجـاد خـواص نویـن در محصـو</a:t>
                      </a:r>
                      <a:r>
                        <a:rPr lang="fa-IR" sz="1800" dirty="0">
                          <a:solidFill>
                            <a:schemeClr val="tx1"/>
                          </a:solidFill>
                          <a:effectLst/>
                        </a:rPr>
                        <a:t>لا</a:t>
                      </a:r>
                      <a:r>
                        <a:rPr lang="ar-SA" sz="1800" dirty="0">
                          <a:solidFill>
                            <a:schemeClr val="tx1"/>
                          </a:solidFill>
                          <a:effectLst/>
                        </a:rPr>
                        <a:t>ت بـه یـاری علـوم مختلـف آمـده اسـت.دراین  پژوهش بهبود چروک پذیری لباس ارزیابی شده است.</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66804524"/>
                  </a:ext>
                </a:extLst>
              </a:tr>
            </a:tbl>
          </a:graphicData>
        </a:graphic>
      </p:graphicFrame>
      <p:pic>
        <p:nvPicPr>
          <p:cNvPr id="11" name="Picture 10" descr="D:\22\فاطمه صفرلو.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8082" y="1000126"/>
            <a:ext cx="774755" cy="1053180"/>
          </a:xfrm>
          <a:prstGeom prst="rect">
            <a:avLst/>
          </a:prstGeom>
          <a:noFill/>
          <a:ln>
            <a:noFill/>
          </a:ln>
        </p:spPr>
      </p:pic>
      <p:pic>
        <p:nvPicPr>
          <p:cNvPr id="12" name="Picture 11" descr="D:\22\نسترن ملیحه.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4643" y="997333"/>
            <a:ext cx="760523" cy="1053180"/>
          </a:xfrm>
          <a:prstGeom prst="rect">
            <a:avLst/>
          </a:prstGeom>
          <a:noFill/>
          <a:ln>
            <a:noFill/>
          </a:ln>
        </p:spPr>
      </p:pic>
      <p:pic>
        <p:nvPicPr>
          <p:cNvPr id="13" name="Picture 12" descr="D:\22\زهرا حمامی.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6700" y="983045"/>
            <a:ext cx="733560" cy="1053180"/>
          </a:xfrm>
          <a:prstGeom prst="rect">
            <a:avLst/>
          </a:prstGeom>
          <a:noFill/>
          <a:ln>
            <a:noFill/>
          </a:ln>
        </p:spPr>
      </p:pic>
    </p:spTree>
    <p:extLst>
      <p:ext uri="{BB962C8B-B14F-4D97-AF65-F5344CB8AC3E}">
        <p14:creationId xmlns:p14="http://schemas.microsoft.com/office/powerpoint/2010/main" val="3427487075"/>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par>
                          <p:cTn id="24" fill="hold">
                            <p:stCondLst>
                              <p:cond delay="3000"/>
                            </p:stCondLst>
                            <p:childTnLst>
                              <p:par>
                                <p:cTn id="25" presetID="16" presetClass="entr" presetSubtype="21" fill="hold" nodeType="after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par>
                          <p:cTn id="28" fill="hold">
                            <p:stCondLst>
                              <p:cond delay="4000"/>
                            </p:stCondLst>
                            <p:childTnLst>
                              <p:par>
                                <p:cTn id="29" presetID="16" presetClass="entr" presetSubtype="21" fill="hold" nodeType="afterEffect">
                                  <p:stCondLst>
                                    <p:cond delay="50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par>
                          <p:cTn id="32" fill="hold">
                            <p:stCondLst>
                              <p:cond delay="5000"/>
                            </p:stCondLst>
                            <p:childTnLst>
                              <p:par>
                                <p:cTn id="33" presetID="16" presetClass="entr" presetSubtype="21" fill="hold" nodeType="afterEffect">
                                  <p:stCondLst>
                                    <p:cond delay="50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6000"/>
                            </p:stCondLst>
                            <p:childTnLst>
                              <p:par>
                                <p:cTn id="37" presetID="16" presetClass="entr" presetSubtype="21" fill="hold" nodeType="afterEffect">
                                  <p:stCondLst>
                                    <p:cond delay="50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par>
                          <p:cTn id="40" fill="hold">
                            <p:stCondLst>
                              <p:cond delay="7000"/>
                            </p:stCondLst>
                            <p:childTnLst>
                              <p:par>
                                <p:cTn id="41" presetID="16" presetClass="entr" presetSubtype="21" fill="hold" nodeType="afterEffect">
                                  <p:stCondLst>
                                    <p:cond delay="50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785" y="163895"/>
            <a:ext cx="1252538" cy="139065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774803702"/>
              </p:ext>
            </p:extLst>
          </p:nvPr>
        </p:nvGraphicFramePr>
        <p:xfrm>
          <a:off x="6153807" y="2257424"/>
          <a:ext cx="5419068" cy="4461510"/>
        </p:xfrm>
        <a:graphic>
          <a:graphicData uri="http://schemas.openxmlformats.org/drawingml/2006/table">
            <a:tbl>
              <a:tblPr rtl="1" firstRow="1" firstCol="1" bandRow="1">
                <a:tableStyleId>{793D81CF-94F2-401A-BA57-92F5A7B2D0C5}</a:tableStyleId>
              </a:tblPr>
              <a:tblGrid>
                <a:gridCol w="2399721">
                  <a:extLst>
                    <a:ext uri="{9D8B030D-6E8A-4147-A177-3AD203B41FA5}">
                      <a16:colId xmlns:a16="http://schemas.microsoft.com/office/drawing/2014/main" val="2203946431"/>
                    </a:ext>
                  </a:extLst>
                </a:gridCol>
                <a:gridCol w="3019347">
                  <a:extLst>
                    <a:ext uri="{9D8B030D-6E8A-4147-A177-3AD203B41FA5}">
                      <a16:colId xmlns:a16="http://schemas.microsoft.com/office/drawing/2014/main" val="398201735"/>
                    </a:ext>
                  </a:extLst>
                </a:gridCol>
              </a:tblGrid>
              <a:tr h="1615832">
                <a:tc>
                  <a:txBody>
                    <a:bodyPr/>
                    <a:lstStyle/>
                    <a:p>
                      <a:pPr algn="r" rtl="1">
                        <a:lnSpc>
                          <a:spcPct val="107000"/>
                        </a:lnSpc>
                        <a:spcAft>
                          <a:spcPts val="800"/>
                        </a:spcAft>
                      </a:pPr>
                      <a:r>
                        <a:rPr lang="fa-IR" sz="1800" b="1">
                          <a:effectLst/>
                        </a:rPr>
                        <a:t>نام و نام خانوادگی:                   </a:t>
                      </a:r>
                      <a:r>
                        <a:rPr lang="ar-SA" sz="1800" b="1">
                          <a:effectLst/>
                        </a:rPr>
                        <a:t>مرسده فاطمه یزدان بخش*</a:t>
                      </a:r>
                      <a:endParaRPr lang="en-US" sz="1800" b="1">
                        <a:effectLst/>
                      </a:endParaRPr>
                    </a:p>
                    <a:p>
                      <a:pPr algn="r" rtl="1">
                        <a:lnSpc>
                          <a:spcPct val="107000"/>
                        </a:lnSpc>
                        <a:spcAft>
                          <a:spcPts val="800"/>
                        </a:spcAft>
                      </a:pPr>
                      <a:r>
                        <a:rPr lang="fa-IR" sz="1800" b="1">
                          <a:effectLst/>
                        </a:rPr>
                        <a:t>فاطمه صفرلو-هاجر جلالیان وشمه سرا-نسترن ملیحه- زهرا حمامی</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4198676252"/>
                  </a:ext>
                </a:extLst>
              </a:tr>
              <a:tr h="1306159">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مهندسی نساجی – طراحی لباس</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تحصیلی:دکترای تخصصی وگروه دانشجویان کاردانی طراحی لباس</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2935066574"/>
                  </a:ext>
                </a:extLst>
              </a:tr>
              <a:tr h="870831">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528296831"/>
                  </a:ext>
                </a:extLst>
              </a:tr>
              <a:tr h="668688">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3207300732"/>
                  </a:ext>
                </a:extLst>
              </a:tr>
            </a:tbl>
          </a:graphicData>
        </a:graphic>
      </p:graphicFrame>
      <p:pic>
        <p:nvPicPr>
          <p:cNvPr id="8" name="Picture 7"/>
          <p:cNvPicPr/>
          <p:nvPr/>
        </p:nvPicPr>
        <p:blipFill>
          <a:blip r:embed="rId3"/>
          <a:stretch>
            <a:fillRect/>
          </a:stretch>
        </p:blipFill>
        <p:spPr>
          <a:xfrm>
            <a:off x="287972" y="2535620"/>
            <a:ext cx="5288750" cy="4183314"/>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398325168"/>
              </p:ext>
            </p:extLst>
          </p:nvPr>
        </p:nvGraphicFramePr>
        <p:xfrm>
          <a:off x="700089" y="163895"/>
          <a:ext cx="5317082" cy="2207830"/>
        </p:xfrm>
        <a:graphic>
          <a:graphicData uri="http://schemas.openxmlformats.org/drawingml/2006/table">
            <a:tbl>
              <a:tblPr rtl="1" firstRow="1" firstCol="1" bandRow="1">
                <a:tableStyleId>{1FECB4D8-DB02-4DC6-A0A2-4F2EBAE1DC90}</a:tableStyleId>
              </a:tblPr>
              <a:tblGrid>
                <a:gridCol w="5317082">
                  <a:extLst>
                    <a:ext uri="{9D8B030D-6E8A-4147-A177-3AD203B41FA5}">
                      <a16:colId xmlns:a16="http://schemas.microsoft.com/office/drawing/2014/main" val="101978109"/>
                    </a:ext>
                  </a:extLst>
                </a:gridCol>
              </a:tblGrid>
              <a:tr h="856689">
                <a:tc>
                  <a:txBody>
                    <a:bodyPr/>
                    <a:lstStyle/>
                    <a:p>
                      <a:pPr algn="r" rtl="1">
                        <a:lnSpc>
                          <a:spcPct val="107000"/>
                        </a:lnSpc>
                        <a:spcAft>
                          <a:spcPts val="800"/>
                        </a:spcAft>
                      </a:pPr>
                      <a:r>
                        <a:rPr lang="fa-IR" sz="1800" b="1" dirty="0">
                          <a:solidFill>
                            <a:schemeClr val="tx1"/>
                          </a:solidFill>
                          <a:effectLst/>
                        </a:rPr>
                        <a:t>عنوان طرح: </a:t>
                      </a:r>
                      <a:r>
                        <a:rPr lang="ar-SA" sz="1800" b="1" dirty="0">
                          <a:solidFill>
                            <a:schemeClr val="tx1"/>
                          </a:solidFill>
                          <a:effectLst/>
                        </a:rPr>
                        <a:t>مقاله(مروری بر تاثیر فناوری نانو در بهبود خواص چروک لباس)</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31127307"/>
                  </a:ext>
                </a:extLst>
              </a:tr>
              <a:tr h="1351141">
                <a:tc>
                  <a:txBody>
                    <a:bodyPr/>
                    <a:lstStyle/>
                    <a:p>
                      <a:pPr algn="just" rtl="1">
                        <a:lnSpc>
                          <a:spcPct val="107000"/>
                        </a:lnSpc>
                        <a:spcAft>
                          <a:spcPts val="800"/>
                        </a:spcAft>
                      </a:pPr>
                      <a:r>
                        <a:rPr lang="fa-IR" sz="1800" b="1" dirty="0">
                          <a:solidFill>
                            <a:schemeClr val="tx1"/>
                          </a:solidFill>
                          <a:effectLst/>
                        </a:rPr>
                        <a:t>مشخصات ومزایای طرح: </a:t>
                      </a:r>
                      <a:r>
                        <a:rPr lang="ar-SA" sz="1800" b="1" dirty="0">
                          <a:solidFill>
                            <a:schemeClr val="tx1"/>
                          </a:solidFill>
                          <a:effectLst/>
                        </a:rPr>
                        <a:t>فنـاوری نانـو بـه منظـور افزایـش کارایـی و ایجـاد خـواص نویـن در محصـو</a:t>
                      </a:r>
                      <a:r>
                        <a:rPr lang="fa-IR" sz="1800" b="1" dirty="0">
                          <a:solidFill>
                            <a:schemeClr val="tx1"/>
                          </a:solidFill>
                          <a:effectLst/>
                        </a:rPr>
                        <a:t>لا</a:t>
                      </a:r>
                      <a:r>
                        <a:rPr lang="ar-SA" sz="1800" b="1" dirty="0">
                          <a:solidFill>
                            <a:schemeClr val="tx1"/>
                          </a:solidFill>
                          <a:effectLst/>
                        </a:rPr>
                        <a:t>ت بـه یـاری علـوم مختلـف آمـده اسـت.دراین  پژوهش بهبود چروک پذیری لباس ارزیابی شده است.</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81027176"/>
                  </a:ext>
                </a:extLst>
              </a:tr>
            </a:tbl>
          </a:graphicData>
        </a:graphic>
      </p:graphicFrame>
      <p:pic>
        <p:nvPicPr>
          <p:cNvPr id="10" name="Picture 9" descr="D:\22\فاطمه صفرلو.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8082" y="1000126"/>
            <a:ext cx="774755" cy="1053180"/>
          </a:xfrm>
          <a:prstGeom prst="rect">
            <a:avLst/>
          </a:prstGeom>
          <a:noFill/>
          <a:ln>
            <a:noFill/>
          </a:ln>
        </p:spPr>
      </p:pic>
      <p:pic>
        <p:nvPicPr>
          <p:cNvPr id="12" name="Picture 11" descr="D:\22\نسترن ملیحه.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4643" y="997333"/>
            <a:ext cx="760523" cy="1053180"/>
          </a:xfrm>
          <a:prstGeom prst="rect">
            <a:avLst/>
          </a:prstGeom>
          <a:noFill/>
          <a:ln>
            <a:noFill/>
          </a:ln>
        </p:spPr>
      </p:pic>
      <p:pic>
        <p:nvPicPr>
          <p:cNvPr id="13" name="Picture 12" descr="D:\22\زهرا حمامی.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6700" y="983045"/>
            <a:ext cx="733560" cy="1053180"/>
          </a:xfrm>
          <a:prstGeom prst="rect">
            <a:avLst/>
          </a:prstGeom>
          <a:noFill/>
          <a:ln>
            <a:noFill/>
          </a:ln>
        </p:spPr>
      </p:pic>
    </p:spTree>
    <p:extLst>
      <p:ext uri="{BB962C8B-B14F-4D97-AF65-F5344CB8AC3E}">
        <p14:creationId xmlns:p14="http://schemas.microsoft.com/office/powerpoint/2010/main" val="2709236943"/>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750"/>
                                        <p:tgtEl>
                                          <p:spTgt spid="4"/>
                                        </p:tgtEl>
                                      </p:cBhvr>
                                    </p:animEffect>
                                  </p:childTnLst>
                                </p:cTn>
                              </p:par>
                            </p:childTnLst>
                          </p:cTn>
                        </p:par>
                        <p:par>
                          <p:cTn id="20" fill="hold">
                            <p:stCondLst>
                              <p:cond delay="2250"/>
                            </p:stCondLst>
                            <p:childTnLst>
                              <p:par>
                                <p:cTn id="21" presetID="16" presetClass="entr" presetSubtype="21" fill="hold"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750"/>
                                        <p:tgtEl>
                                          <p:spTgt spid="10"/>
                                        </p:tgtEl>
                                      </p:cBhvr>
                                    </p:animEffect>
                                  </p:childTnLst>
                                </p:cTn>
                              </p:par>
                            </p:childTnLst>
                          </p:cTn>
                        </p:par>
                        <p:par>
                          <p:cTn id="24" fill="hold">
                            <p:stCondLst>
                              <p:cond delay="3500"/>
                            </p:stCondLst>
                            <p:childTnLst>
                              <p:par>
                                <p:cTn id="25" presetID="16" presetClass="entr" presetSubtype="21" fill="hold" nodeType="after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750"/>
                                        <p:tgtEl>
                                          <p:spTgt spid="12"/>
                                        </p:tgtEl>
                                      </p:cBhvr>
                                    </p:animEffect>
                                  </p:childTnLst>
                                </p:cTn>
                              </p:par>
                            </p:childTnLst>
                          </p:cTn>
                        </p:par>
                        <p:par>
                          <p:cTn id="28" fill="hold">
                            <p:stCondLst>
                              <p:cond delay="4750"/>
                            </p:stCondLst>
                            <p:childTnLst>
                              <p:par>
                                <p:cTn id="29" presetID="16" presetClass="entr" presetSubtype="21" fill="hold" nodeType="afterEffect">
                                  <p:stCondLst>
                                    <p:cond delay="50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750"/>
                                        <p:tgtEl>
                                          <p:spTgt spid="13"/>
                                        </p:tgtEl>
                                      </p:cBhvr>
                                    </p:animEffect>
                                  </p:childTnLst>
                                </p:cTn>
                              </p:par>
                            </p:childTnLst>
                          </p:cTn>
                        </p:par>
                        <p:par>
                          <p:cTn id="32" fill="hold">
                            <p:stCondLst>
                              <p:cond delay="6000"/>
                            </p:stCondLst>
                            <p:childTnLst>
                              <p:par>
                                <p:cTn id="33" presetID="16" presetClass="entr" presetSubtype="21" fill="hold" nodeType="afterEffect">
                                  <p:stCondLst>
                                    <p:cond delay="50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750"/>
                                        <p:tgtEl>
                                          <p:spTgt spid="7"/>
                                        </p:tgtEl>
                                      </p:cBhvr>
                                    </p:animEffect>
                                  </p:childTnLst>
                                </p:cTn>
                              </p:par>
                            </p:childTnLst>
                          </p:cTn>
                        </p:par>
                        <p:par>
                          <p:cTn id="36" fill="hold">
                            <p:stCondLst>
                              <p:cond delay="7250"/>
                            </p:stCondLst>
                            <p:childTnLst>
                              <p:par>
                                <p:cTn id="37" presetID="16" presetClass="entr" presetSubtype="21" fill="hold" nodeType="afterEffect">
                                  <p:stCondLst>
                                    <p:cond delay="50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750"/>
                                        <p:tgtEl>
                                          <p:spTgt spid="9"/>
                                        </p:tgtEl>
                                      </p:cBhvr>
                                    </p:animEffect>
                                  </p:childTnLst>
                                </p:cTn>
                              </p:par>
                            </p:childTnLst>
                          </p:cTn>
                        </p:par>
                        <p:par>
                          <p:cTn id="40" fill="hold">
                            <p:stCondLst>
                              <p:cond delay="8500"/>
                            </p:stCondLst>
                            <p:childTnLst>
                              <p:par>
                                <p:cTn id="41" presetID="16" presetClass="entr" presetSubtype="21" fill="hold" nodeType="afterEffect">
                                  <p:stCondLst>
                                    <p:cond delay="50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785" y="163895"/>
            <a:ext cx="1252538" cy="139065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927012570"/>
              </p:ext>
            </p:extLst>
          </p:nvPr>
        </p:nvGraphicFramePr>
        <p:xfrm>
          <a:off x="6268725" y="2374070"/>
          <a:ext cx="5361300" cy="4313371"/>
        </p:xfrm>
        <a:graphic>
          <a:graphicData uri="http://schemas.openxmlformats.org/drawingml/2006/table">
            <a:tbl>
              <a:tblPr rtl="1" firstRow="1" firstCol="1" bandRow="1">
                <a:tableStyleId>{793D81CF-94F2-401A-BA57-92F5A7B2D0C5}</a:tableStyleId>
              </a:tblPr>
              <a:tblGrid>
                <a:gridCol w="2374139">
                  <a:extLst>
                    <a:ext uri="{9D8B030D-6E8A-4147-A177-3AD203B41FA5}">
                      <a16:colId xmlns:a16="http://schemas.microsoft.com/office/drawing/2014/main" val="858344102"/>
                    </a:ext>
                  </a:extLst>
                </a:gridCol>
                <a:gridCol w="2987161">
                  <a:extLst>
                    <a:ext uri="{9D8B030D-6E8A-4147-A177-3AD203B41FA5}">
                      <a16:colId xmlns:a16="http://schemas.microsoft.com/office/drawing/2014/main" val="2525558698"/>
                    </a:ext>
                  </a:extLst>
                </a:gridCol>
              </a:tblGrid>
              <a:tr h="1365917">
                <a:tc>
                  <a:txBody>
                    <a:bodyPr/>
                    <a:lstStyle/>
                    <a:p>
                      <a:pPr algn="r" rtl="1">
                        <a:lnSpc>
                          <a:spcPct val="107000"/>
                        </a:lnSpc>
                        <a:spcAft>
                          <a:spcPts val="800"/>
                        </a:spcAft>
                      </a:pPr>
                      <a:r>
                        <a:rPr lang="fa-IR" sz="1800" b="1" dirty="0">
                          <a:effectLst/>
                        </a:rPr>
                        <a:t>نام و نام خانوادگی:                   </a:t>
                      </a:r>
                      <a:r>
                        <a:rPr lang="ar-SA" sz="1800" b="1" dirty="0">
                          <a:effectLst/>
                        </a:rPr>
                        <a:t>مرسده فاطمه یزدان بخش*</a:t>
                      </a:r>
                      <a:endParaRPr lang="en-US" sz="1800" b="1" dirty="0">
                        <a:effectLst/>
                      </a:endParaRPr>
                    </a:p>
                    <a:p>
                      <a:pPr algn="r" rtl="1">
                        <a:lnSpc>
                          <a:spcPct val="107000"/>
                        </a:lnSpc>
                        <a:spcAft>
                          <a:spcPts val="800"/>
                        </a:spcAft>
                      </a:pPr>
                      <a:r>
                        <a:rPr lang="fa-IR" sz="1800" b="1" dirty="0">
                          <a:effectLst/>
                        </a:rPr>
                        <a:t>یاس شهبازی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3031461088"/>
                  </a:ext>
                </a:extLst>
              </a:tr>
              <a:tr h="991520">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مهندسی نساجی – طراحی لباس</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تحصیلی:دکترای تخصصی وگروه دانشجویان کاردانی طراحی لباس</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2520416415"/>
                  </a:ext>
                </a:extLst>
              </a:tr>
              <a:tr h="882974">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929425506"/>
                  </a:ext>
                </a:extLst>
              </a:tr>
              <a:tr h="808069">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3432059920"/>
                  </a:ext>
                </a:extLst>
              </a:tr>
            </a:tbl>
          </a:graphicData>
        </a:graphic>
      </p:graphicFrame>
      <p:pic>
        <p:nvPicPr>
          <p:cNvPr id="6" name="Picture 5"/>
          <p:cNvPicPr/>
          <p:nvPr/>
        </p:nvPicPr>
        <p:blipFill>
          <a:blip r:embed="rId3"/>
          <a:stretch>
            <a:fillRect/>
          </a:stretch>
        </p:blipFill>
        <p:spPr>
          <a:xfrm>
            <a:off x="312316" y="2028825"/>
            <a:ext cx="5321556" cy="4658616"/>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471570275"/>
              </p:ext>
            </p:extLst>
          </p:nvPr>
        </p:nvGraphicFramePr>
        <p:xfrm>
          <a:off x="714375" y="163894"/>
          <a:ext cx="5302795" cy="1544686"/>
        </p:xfrm>
        <a:graphic>
          <a:graphicData uri="http://schemas.openxmlformats.org/drawingml/2006/table">
            <a:tbl>
              <a:tblPr rtl="1" firstRow="1" firstCol="1" bandRow="1">
                <a:tableStyleId>{1FECB4D8-DB02-4DC6-A0A2-4F2EBAE1DC90}</a:tableStyleId>
              </a:tblPr>
              <a:tblGrid>
                <a:gridCol w="5302795">
                  <a:extLst>
                    <a:ext uri="{9D8B030D-6E8A-4147-A177-3AD203B41FA5}">
                      <a16:colId xmlns:a16="http://schemas.microsoft.com/office/drawing/2014/main" val="1566962937"/>
                    </a:ext>
                  </a:extLst>
                </a:gridCol>
              </a:tblGrid>
              <a:tr h="793369">
                <a:tc>
                  <a:txBody>
                    <a:bodyPr/>
                    <a:lstStyle/>
                    <a:p>
                      <a:pPr algn="just" rtl="1">
                        <a:spcAft>
                          <a:spcPts val="0"/>
                        </a:spcAft>
                      </a:pPr>
                      <a:r>
                        <a:rPr lang="fa-IR" sz="1800" dirty="0">
                          <a:solidFill>
                            <a:schemeClr val="tx1"/>
                          </a:solidFill>
                          <a:effectLst/>
                        </a:rPr>
                        <a:t>عنوان طرح: مقاله(اهمیت بررسی مد تکنولوژیکی و مجازی در همه گیری کرونا ویروس باهدف برندسازی پایدار در صنعت مد</a:t>
                      </a:r>
                      <a:r>
                        <a:rPr lang="fa-IR" sz="1800" dirty="0" smtClean="0">
                          <a:solidFill>
                            <a:schemeClr val="tx1"/>
                          </a:solidFill>
                          <a:effectLst/>
                        </a:rPr>
                        <a:t>)</a:t>
                      </a:r>
                      <a:endParaRPr lang="en-US" sz="1800" dirty="0">
                        <a:solidFill>
                          <a:schemeClr val="tx1"/>
                        </a:solidFill>
                        <a:effectLst/>
                      </a:endParaRPr>
                    </a:p>
                  </a:txBody>
                  <a:tcPr marL="68580" marR="68580" marT="0" marB="0"/>
                </a:tc>
                <a:extLst>
                  <a:ext uri="{0D108BD9-81ED-4DB2-BD59-A6C34878D82A}">
                    <a16:rowId xmlns:a16="http://schemas.microsoft.com/office/drawing/2014/main" val="2245358791"/>
                  </a:ext>
                </a:extLst>
              </a:tr>
              <a:tr h="751317">
                <a:tc>
                  <a:txBody>
                    <a:bodyPr/>
                    <a:lstStyle/>
                    <a:p>
                      <a:pPr algn="just" rtl="1">
                        <a:lnSpc>
                          <a:spcPct val="107000"/>
                        </a:lnSpc>
                        <a:spcAft>
                          <a:spcPts val="800"/>
                        </a:spcAft>
                      </a:pPr>
                      <a:r>
                        <a:rPr lang="fa-IR" sz="1800" dirty="0">
                          <a:solidFill>
                            <a:schemeClr val="tx1"/>
                          </a:solidFill>
                          <a:effectLst/>
                        </a:rPr>
                        <a:t>مشخصات ومزایای طرح:  این مطالعه با همکاری دانشجوی مقطع کاردانی انجان شده است و به صورت سخنرانی پذیرش گرفت.</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91068279"/>
                  </a:ext>
                </a:extLst>
              </a:tr>
            </a:tbl>
          </a:graphicData>
        </a:graphic>
      </p:graphicFrame>
      <p:pic>
        <p:nvPicPr>
          <p:cNvPr id="8" name="Picture 7" descr="D:\شهبازی . jpg.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15488" y="1073976"/>
            <a:ext cx="875951" cy="1169605"/>
          </a:xfrm>
          <a:prstGeom prst="rect">
            <a:avLst/>
          </a:prstGeom>
          <a:noFill/>
          <a:ln>
            <a:noFill/>
          </a:ln>
        </p:spPr>
      </p:pic>
    </p:spTree>
    <p:extLst>
      <p:ext uri="{BB962C8B-B14F-4D97-AF65-F5344CB8AC3E}">
        <p14:creationId xmlns:p14="http://schemas.microsoft.com/office/powerpoint/2010/main" val="69350747"/>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3000"/>
                            </p:stCondLst>
                            <p:childTnLst>
                              <p:par>
                                <p:cTn id="25" presetID="16" presetClass="entr" presetSubtype="21" fill="hold" nodeType="afterEffect">
                                  <p:stCondLst>
                                    <p:cond delay="50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par>
                          <p:cTn id="28" fill="hold">
                            <p:stCondLst>
                              <p:cond delay="4000"/>
                            </p:stCondLst>
                            <p:childTnLst>
                              <p:par>
                                <p:cTn id="29" presetID="16" presetClass="entr" presetSubtype="21" fill="hold" nodeType="after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par>
                          <p:cTn id="32" fill="hold">
                            <p:stCondLst>
                              <p:cond delay="5000"/>
                            </p:stCondLst>
                            <p:childTnLst>
                              <p:par>
                                <p:cTn id="33" presetID="16" presetClass="entr" presetSubtype="21" fill="hold" nodeType="afterEffect">
                                  <p:stCondLst>
                                    <p:cond delay="50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785" y="163895"/>
            <a:ext cx="1252538" cy="139065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608477630"/>
              </p:ext>
            </p:extLst>
          </p:nvPr>
        </p:nvGraphicFramePr>
        <p:xfrm>
          <a:off x="6215472" y="2467787"/>
          <a:ext cx="5341637" cy="4190188"/>
        </p:xfrm>
        <a:graphic>
          <a:graphicData uri="http://schemas.openxmlformats.org/drawingml/2006/table">
            <a:tbl>
              <a:tblPr rtl="1" firstRow="1" firstCol="1" bandRow="1">
                <a:tableStyleId>{793D81CF-94F2-401A-BA57-92F5A7B2D0C5}</a:tableStyleId>
              </a:tblPr>
              <a:tblGrid>
                <a:gridCol w="2365432">
                  <a:extLst>
                    <a:ext uri="{9D8B030D-6E8A-4147-A177-3AD203B41FA5}">
                      <a16:colId xmlns:a16="http://schemas.microsoft.com/office/drawing/2014/main" val="799208701"/>
                    </a:ext>
                  </a:extLst>
                </a:gridCol>
                <a:gridCol w="2976205">
                  <a:extLst>
                    <a:ext uri="{9D8B030D-6E8A-4147-A177-3AD203B41FA5}">
                      <a16:colId xmlns:a16="http://schemas.microsoft.com/office/drawing/2014/main" val="1617447327"/>
                    </a:ext>
                  </a:extLst>
                </a:gridCol>
              </a:tblGrid>
              <a:tr h="1353051">
                <a:tc>
                  <a:txBody>
                    <a:bodyPr/>
                    <a:lstStyle/>
                    <a:p>
                      <a:pPr algn="r" rtl="1">
                        <a:lnSpc>
                          <a:spcPct val="107000"/>
                        </a:lnSpc>
                        <a:spcAft>
                          <a:spcPts val="800"/>
                        </a:spcAft>
                      </a:pPr>
                      <a:r>
                        <a:rPr lang="fa-IR" sz="1800" b="1">
                          <a:effectLst/>
                        </a:rPr>
                        <a:t>نام و نام خانوادگی:                   </a:t>
                      </a:r>
                      <a:r>
                        <a:rPr lang="ar-SA" sz="1800" b="1">
                          <a:effectLst/>
                        </a:rPr>
                        <a:t>مرسده فاطمه یزدان بخش*</a:t>
                      </a:r>
                      <a:endParaRPr lang="en-US" sz="1800" b="1">
                        <a:effectLst/>
                      </a:endParaRPr>
                    </a:p>
                    <a:p>
                      <a:pPr algn="r" rtl="1">
                        <a:lnSpc>
                          <a:spcPct val="107000"/>
                        </a:lnSpc>
                        <a:spcAft>
                          <a:spcPts val="800"/>
                        </a:spcAft>
                      </a:pPr>
                      <a:r>
                        <a:rPr lang="fa-IR" sz="1800" b="1">
                          <a:effectLst/>
                        </a:rPr>
                        <a:t>شهلا قاضی خانلو</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2089921775"/>
                  </a:ext>
                </a:extLst>
              </a:tr>
              <a:tr h="1075823">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مهندسی نساجی – طراحی لباس</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تحصیلی:دکترای تخصصی وگروه دانشجویان کاردانی طراحی لباس</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43405821"/>
                  </a:ext>
                </a:extLst>
              </a:tr>
              <a:tr h="800223">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989592417"/>
                  </a:ext>
                </a:extLst>
              </a:tr>
              <a:tr h="780503">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2242159863"/>
                  </a:ext>
                </a:extLst>
              </a:tr>
            </a:tbl>
          </a:graphicData>
        </a:graphic>
      </p:graphicFrame>
      <p:pic>
        <p:nvPicPr>
          <p:cNvPr id="6" name="Picture 5"/>
          <p:cNvPicPr/>
          <p:nvPr/>
        </p:nvPicPr>
        <p:blipFill>
          <a:blip r:embed="rId3"/>
          <a:stretch>
            <a:fillRect/>
          </a:stretch>
        </p:blipFill>
        <p:spPr>
          <a:xfrm>
            <a:off x="344789" y="2042897"/>
            <a:ext cx="5284486" cy="461507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703776465"/>
              </p:ext>
            </p:extLst>
          </p:nvPr>
        </p:nvGraphicFramePr>
        <p:xfrm>
          <a:off x="500064" y="278702"/>
          <a:ext cx="5455442" cy="1485493"/>
        </p:xfrm>
        <a:graphic>
          <a:graphicData uri="http://schemas.openxmlformats.org/drawingml/2006/table">
            <a:tbl>
              <a:tblPr rtl="1" firstRow="1" firstCol="1" bandRow="1">
                <a:tableStyleId>{1FECB4D8-DB02-4DC6-A0A2-4F2EBAE1DC90}</a:tableStyleId>
              </a:tblPr>
              <a:tblGrid>
                <a:gridCol w="5455442">
                  <a:extLst>
                    <a:ext uri="{9D8B030D-6E8A-4147-A177-3AD203B41FA5}">
                      <a16:colId xmlns:a16="http://schemas.microsoft.com/office/drawing/2014/main" val="2930435915"/>
                    </a:ext>
                  </a:extLst>
                </a:gridCol>
              </a:tblGrid>
              <a:tr h="649986">
                <a:tc>
                  <a:txBody>
                    <a:bodyPr/>
                    <a:lstStyle/>
                    <a:p>
                      <a:pPr algn="just" rtl="1">
                        <a:spcAft>
                          <a:spcPts val="0"/>
                        </a:spcAft>
                      </a:pPr>
                      <a:r>
                        <a:rPr lang="fa-IR" sz="1800" dirty="0">
                          <a:solidFill>
                            <a:schemeClr val="tx1"/>
                          </a:solidFill>
                          <a:effectLst/>
                        </a:rPr>
                        <a:t>عنوان طرح: مقاله(بررسی  تاریخ تمدن هنر منسوجات ایرانی وچالش ها ی آن درگذر تاریخ</a:t>
                      </a:r>
                      <a:r>
                        <a:rPr lang="fa-IR" sz="1800" dirty="0" smtClean="0">
                          <a:solidFill>
                            <a:schemeClr val="tx1"/>
                          </a:solidFill>
                          <a:effectLst/>
                        </a:rPr>
                        <a:t>)</a:t>
                      </a:r>
                      <a:endParaRPr lang="en-US" sz="1800" dirty="0">
                        <a:solidFill>
                          <a:schemeClr val="tx1"/>
                        </a:solidFill>
                        <a:effectLst/>
                      </a:endParaRPr>
                    </a:p>
                  </a:txBody>
                  <a:tcPr marL="68580" marR="68580" marT="0" marB="0"/>
                </a:tc>
                <a:extLst>
                  <a:ext uri="{0D108BD9-81ED-4DB2-BD59-A6C34878D82A}">
                    <a16:rowId xmlns:a16="http://schemas.microsoft.com/office/drawing/2014/main" val="3843785255"/>
                  </a:ext>
                </a:extLst>
              </a:tr>
              <a:tr h="835507">
                <a:tc>
                  <a:txBody>
                    <a:bodyPr/>
                    <a:lstStyle/>
                    <a:p>
                      <a:pPr algn="just" rtl="1">
                        <a:lnSpc>
                          <a:spcPct val="107000"/>
                        </a:lnSpc>
                        <a:spcAft>
                          <a:spcPts val="800"/>
                        </a:spcAft>
                      </a:pPr>
                      <a:r>
                        <a:rPr lang="fa-IR" sz="1800" dirty="0">
                          <a:solidFill>
                            <a:schemeClr val="tx1"/>
                          </a:solidFill>
                          <a:effectLst/>
                        </a:rPr>
                        <a:t>مشخصات ومزایای طرح:  این مطالعه با همکاری دانشجوی مقطع کاردانی انجان شده است و به صورت سخنرانی پذیرش گرفت.</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24575848"/>
                  </a:ext>
                </a:extLst>
              </a:tr>
            </a:tbl>
          </a:graphicData>
        </a:graphic>
      </p:graphicFrame>
      <p:pic>
        <p:nvPicPr>
          <p:cNvPr id="8" name="Picture 7" descr="D:\قاضی خانلو . jpg.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6913" y="1023494"/>
            <a:ext cx="945765" cy="1244268"/>
          </a:xfrm>
          <a:prstGeom prst="rect">
            <a:avLst/>
          </a:prstGeom>
          <a:noFill/>
          <a:ln>
            <a:noFill/>
          </a:ln>
        </p:spPr>
      </p:pic>
    </p:spTree>
    <p:extLst>
      <p:ext uri="{BB962C8B-B14F-4D97-AF65-F5344CB8AC3E}">
        <p14:creationId xmlns:p14="http://schemas.microsoft.com/office/powerpoint/2010/main" val="3082592165"/>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3000"/>
                            </p:stCondLst>
                            <p:childTnLst>
                              <p:par>
                                <p:cTn id="25" presetID="16" presetClass="entr" presetSubtype="21" fill="hold" nodeType="afterEffect">
                                  <p:stCondLst>
                                    <p:cond delay="50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par>
                          <p:cTn id="28" fill="hold">
                            <p:stCondLst>
                              <p:cond delay="4000"/>
                            </p:stCondLst>
                            <p:childTnLst>
                              <p:par>
                                <p:cTn id="29" presetID="16" presetClass="entr" presetSubtype="21" fill="hold" nodeType="after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par>
                          <p:cTn id="32" fill="hold">
                            <p:stCondLst>
                              <p:cond delay="5000"/>
                            </p:stCondLst>
                            <p:childTnLst>
                              <p:par>
                                <p:cTn id="33" presetID="16" presetClass="entr" presetSubtype="21" fill="hold" nodeType="afterEffect">
                                  <p:stCondLst>
                                    <p:cond delay="50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785" y="163895"/>
            <a:ext cx="1252538" cy="139065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194268914"/>
              </p:ext>
            </p:extLst>
          </p:nvPr>
        </p:nvGraphicFramePr>
        <p:xfrm>
          <a:off x="6242160" y="2031202"/>
          <a:ext cx="4848225" cy="4731294"/>
        </p:xfrm>
        <a:graphic>
          <a:graphicData uri="http://schemas.openxmlformats.org/drawingml/2006/table">
            <a:tbl>
              <a:tblPr rtl="1" firstRow="1" firstCol="1" bandRow="1">
                <a:tableStyleId>{793D81CF-94F2-401A-BA57-92F5A7B2D0C5}</a:tableStyleId>
              </a:tblPr>
              <a:tblGrid>
                <a:gridCol w="2146935">
                  <a:extLst>
                    <a:ext uri="{9D8B030D-6E8A-4147-A177-3AD203B41FA5}">
                      <a16:colId xmlns:a16="http://schemas.microsoft.com/office/drawing/2014/main" val="2567402313"/>
                    </a:ext>
                  </a:extLst>
                </a:gridCol>
                <a:gridCol w="2701290">
                  <a:extLst>
                    <a:ext uri="{9D8B030D-6E8A-4147-A177-3AD203B41FA5}">
                      <a16:colId xmlns:a16="http://schemas.microsoft.com/office/drawing/2014/main" val="400702416"/>
                    </a:ext>
                  </a:extLst>
                </a:gridCol>
              </a:tblGrid>
              <a:tr h="1861520">
                <a:tc>
                  <a:txBody>
                    <a:bodyPr/>
                    <a:lstStyle/>
                    <a:p>
                      <a:pPr algn="r" rtl="1">
                        <a:lnSpc>
                          <a:spcPct val="107000"/>
                        </a:lnSpc>
                        <a:spcAft>
                          <a:spcPts val="800"/>
                        </a:spcAft>
                      </a:pPr>
                      <a:r>
                        <a:rPr lang="fa-IR" sz="1800" b="1">
                          <a:effectLst/>
                        </a:rPr>
                        <a:t>نام و نام خانوادگی:                   </a:t>
                      </a:r>
                      <a:r>
                        <a:rPr lang="ar-SA" sz="1800" b="1">
                          <a:effectLst/>
                        </a:rPr>
                        <a:t>مرسده فاطمه یزدان بخش*</a:t>
                      </a:r>
                      <a:endParaRPr lang="en-US" sz="1800" b="1">
                        <a:effectLst/>
                      </a:endParaRPr>
                    </a:p>
                    <a:p>
                      <a:pPr algn="r" rtl="1">
                        <a:lnSpc>
                          <a:spcPct val="107000"/>
                        </a:lnSpc>
                        <a:spcAft>
                          <a:spcPts val="800"/>
                        </a:spcAft>
                      </a:pPr>
                      <a:r>
                        <a:rPr lang="ar-SA" sz="1800" b="1">
                          <a:effectLst/>
                        </a:rPr>
                        <a:t>زهرا علی یولداشی-ثریا اکبری-سمانه بیات- الهام سلیمی</a:t>
                      </a:r>
                      <a:endParaRPr lang="en-US" sz="1800" b="1">
                        <a:effectLst/>
                      </a:endParaRPr>
                    </a:p>
                    <a:p>
                      <a:pPr algn="r" rtl="1">
                        <a:lnSpc>
                          <a:spcPct val="107000"/>
                        </a:lnSpc>
                        <a:spcAft>
                          <a:spcPts val="800"/>
                        </a:spcAft>
                      </a:pPr>
                      <a:r>
                        <a:rPr lang="ar-SA" sz="1800" b="1">
                          <a:effectLst/>
                        </a:rPr>
                        <a:t>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4009220559"/>
                  </a:ext>
                </a:extLst>
              </a:tr>
              <a:tr h="1036699">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مهندسی نساجی – طراحی لباس</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تحصیلی:دکترای تخصصی وگروه دانشجویان کاردانی طراحی لباس</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189335441"/>
                  </a:ext>
                </a:extLst>
              </a:tr>
              <a:tr h="799811">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303953512"/>
                  </a:ext>
                </a:extLst>
              </a:tr>
              <a:tr h="710890">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4170795916"/>
                  </a:ext>
                </a:extLst>
              </a:tr>
            </a:tbl>
          </a:graphicData>
        </a:graphic>
      </p:graphicFrame>
      <p:pic>
        <p:nvPicPr>
          <p:cNvPr id="6" name="Picture 5" descr="C:\Users\admin\Pictures\کتاب.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278" y="2734469"/>
            <a:ext cx="5193260" cy="4013232"/>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1311575957"/>
              </p:ext>
            </p:extLst>
          </p:nvPr>
        </p:nvGraphicFramePr>
        <p:xfrm>
          <a:off x="671513" y="163896"/>
          <a:ext cx="5257305" cy="2421472"/>
        </p:xfrm>
        <a:graphic>
          <a:graphicData uri="http://schemas.openxmlformats.org/drawingml/2006/table">
            <a:tbl>
              <a:tblPr rtl="1" firstRow="1" firstCol="1" bandRow="1">
                <a:tableStyleId>{1FECB4D8-DB02-4DC6-A0A2-4F2EBAE1DC90}</a:tableStyleId>
              </a:tblPr>
              <a:tblGrid>
                <a:gridCol w="5257305">
                  <a:extLst>
                    <a:ext uri="{9D8B030D-6E8A-4147-A177-3AD203B41FA5}">
                      <a16:colId xmlns:a16="http://schemas.microsoft.com/office/drawing/2014/main" val="3647725997"/>
                    </a:ext>
                  </a:extLst>
                </a:gridCol>
              </a:tblGrid>
              <a:tr h="487652">
                <a:tc>
                  <a:txBody>
                    <a:bodyPr/>
                    <a:lstStyle/>
                    <a:p>
                      <a:pPr algn="r" rtl="1">
                        <a:lnSpc>
                          <a:spcPct val="107000"/>
                        </a:lnSpc>
                        <a:spcAft>
                          <a:spcPts val="800"/>
                        </a:spcAft>
                      </a:pPr>
                      <a:r>
                        <a:rPr lang="fa-IR" sz="1800" dirty="0">
                          <a:solidFill>
                            <a:schemeClr val="tx1"/>
                          </a:solidFill>
                          <a:effectLst/>
                        </a:rPr>
                        <a:t>عنوان طرح: </a:t>
                      </a:r>
                      <a:r>
                        <a:rPr lang="ar-SA" sz="1800" dirty="0">
                          <a:solidFill>
                            <a:schemeClr val="tx1"/>
                          </a:solidFill>
                          <a:effectLst/>
                        </a:rPr>
                        <a:t>کتاب (گذری بر تاریخ منسوجات بی بافت تا اهمیت آن در کروناویروس)</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2264292"/>
                  </a:ext>
                </a:extLst>
              </a:tr>
              <a:tr h="1834478">
                <a:tc>
                  <a:txBody>
                    <a:bodyPr/>
                    <a:lstStyle/>
                    <a:p>
                      <a:pPr algn="r" rtl="1">
                        <a:lnSpc>
                          <a:spcPct val="107000"/>
                        </a:lnSpc>
                        <a:spcAft>
                          <a:spcPts val="800"/>
                        </a:spcAft>
                      </a:pPr>
                      <a:r>
                        <a:rPr lang="fa-IR" sz="1800" dirty="0">
                          <a:solidFill>
                            <a:schemeClr val="tx1"/>
                          </a:solidFill>
                          <a:effectLst/>
                        </a:rPr>
                        <a:t>مشخصات ومزایای طرح: </a:t>
                      </a:r>
                      <a:endParaRPr lang="en-US" sz="1800" dirty="0">
                        <a:solidFill>
                          <a:schemeClr val="tx1"/>
                        </a:solidFill>
                        <a:effectLst/>
                      </a:endParaRPr>
                    </a:p>
                    <a:p>
                      <a:pPr algn="just" rtl="1">
                        <a:lnSpc>
                          <a:spcPct val="107000"/>
                        </a:lnSpc>
                        <a:spcAft>
                          <a:spcPts val="800"/>
                        </a:spcAft>
                      </a:pPr>
                      <a:r>
                        <a:rPr lang="fa-IR" sz="1800" dirty="0">
                          <a:solidFill>
                            <a:schemeClr val="tx1"/>
                          </a:solidFill>
                          <a:effectLst/>
                        </a:rPr>
                        <a:t>در کتاب حاضر به بررسی تاریخچه تولید منسوجات بی بافت از آغاز تا ظهور تکنولوژی نانو و خلق منسوجات بی بافت با فرایند های</a:t>
                      </a:r>
                      <a:endParaRPr lang="en-US" sz="1800" dirty="0">
                        <a:solidFill>
                          <a:schemeClr val="tx1"/>
                        </a:solidFill>
                        <a:effectLst/>
                      </a:endParaRPr>
                    </a:p>
                    <a:p>
                      <a:pPr algn="just" rtl="1">
                        <a:lnSpc>
                          <a:spcPct val="107000"/>
                        </a:lnSpc>
                        <a:spcAft>
                          <a:spcPts val="800"/>
                        </a:spcAft>
                      </a:pPr>
                      <a:r>
                        <a:rPr lang="fa-IR" sz="1800" dirty="0">
                          <a:solidFill>
                            <a:schemeClr val="tx1"/>
                          </a:solidFill>
                          <a:effectLst/>
                        </a:rPr>
                        <a:t>تکنولوژی الکتروریسی،کاربرد های آن در خلق منسوجات نوین با هدف افزایش سلامتی و بهبود کیفیت زندگی پرداخته شده است.</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32558107"/>
                  </a:ext>
                </a:extLst>
              </a:tr>
            </a:tbl>
          </a:graphicData>
        </a:graphic>
      </p:graphicFrame>
      <p:pic>
        <p:nvPicPr>
          <p:cNvPr id="8" name="Picture 7" descr="C:\Users\b.farahani\Desktop\990.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0525" y="857250"/>
            <a:ext cx="742031" cy="974359"/>
          </a:xfrm>
          <a:prstGeom prst="rect">
            <a:avLst/>
          </a:prstGeom>
          <a:noFill/>
          <a:ln>
            <a:noFill/>
          </a:ln>
        </p:spPr>
      </p:pic>
      <p:pic>
        <p:nvPicPr>
          <p:cNvPr id="9" name="Picture 8" descr="D:\22\ثریا اکبری.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79228" y="857250"/>
            <a:ext cx="724887" cy="974359"/>
          </a:xfrm>
          <a:prstGeom prst="rect">
            <a:avLst/>
          </a:prstGeom>
          <a:noFill/>
          <a:ln>
            <a:noFill/>
          </a:ln>
        </p:spPr>
      </p:pic>
      <p:pic>
        <p:nvPicPr>
          <p:cNvPr id="10" name="Picture 9" descr="D:\22\سمانه بیات.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81824" y="857250"/>
            <a:ext cx="742030" cy="974359"/>
          </a:xfrm>
          <a:prstGeom prst="rect">
            <a:avLst/>
          </a:prstGeom>
          <a:noFill/>
          <a:ln>
            <a:noFill/>
          </a:ln>
        </p:spPr>
      </p:pic>
      <p:pic>
        <p:nvPicPr>
          <p:cNvPr id="11" name="Picture 10" descr="D:\سلیمی . jpg.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58050" y="857250"/>
            <a:ext cx="645587" cy="974359"/>
          </a:xfrm>
          <a:prstGeom prst="rect">
            <a:avLst/>
          </a:prstGeom>
          <a:noFill/>
          <a:ln>
            <a:noFill/>
          </a:ln>
        </p:spPr>
      </p:pic>
    </p:spTree>
    <p:extLst>
      <p:ext uri="{BB962C8B-B14F-4D97-AF65-F5344CB8AC3E}">
        <p14:creationId xmlns:p14="http://schemas.microsoft.com/office/powerpoint/2010/main" val="2910548060"/>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par>
                          <p:cTn id="24" fill="hold">
                            <p:stCondLst>
                              <p:cond delay="3000"/>
                            </p:stCondLst>
                            <p:childTnLst>
                              <p:par>
                                <p:cTn id="25" presetID="16" presetClass="entr" presetSubtype="21" fill="hold" nodeType="afterEffect">
                                  <p:stCondLst>
                                    <p:cond delay="50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par>
                          <p:cTn id="28" fill="hold">
                            <p:stCondLst>
                              <p:cond delay="4000"/>
                            </p:stCondLst>
                            <p:childTnLst>
                              <p:par>
                                <p:cTn id="29" presetID="16" presetClass="entr" presetSubtype="21" fill="hold" nodeType="afterEffect">
                                  <p:stCondLst>
                                    <p:cond delay="50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par>
                          <p:cTn id="32" fill="hold">
                            <p:stCondLst>
                              <p:cond delay="5000"/>
                            </p:stCondLst>
                            <p:childTnLst>
                              <p:par>
                                <p:cTn id="33" presetID="16" presetClass="entr" presetSubtype="21" fill="hold" nodeType="after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par>
                          <p:cTn id="36" fill="hold">
                            <p:stCondLst>
                              <p:cond delay="6000"/>
                            </p:stCondLst>
                            <p:childTnLst>
                              <p:par>
                                <p:cTn id="37" presetID="16" presetClass="entr" presetSubtype="21" fill="hold" nodeType="afterEffect">
                                  <p:stCondLst>
                                    <p:cond delay="50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par>
                          <p:cTn id="40" fill="hold">
                            <p:stCondLst>
                              <p:cond delay="7000"/>
                            </p:stCondLst>
                            <p:childTnLst>
                              <p:par>
                                <p:cTn id="41" presetID="16" presetClass="entr" presetSubtype="21" fill="hold" nodeType="after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par>
                          <p:cTn id="44" fill="hold">
                            <p:stCondLst>
                              <p:cond delay="8000"/>
                            </p:stCondLst>
                            <p:childTnLst>
                              <p:par>
                                <p:cTn id="45" presetID="16" presetClass="entr" presetSubtype="21" fill="hold" nodeType="afterEffect">
                                  <p:stCondLst>
                                    <p:cond delay="50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785" y="163895"/>
            <a:ext cx="1252538" cy="139065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571302030"/>
              </p:ext>
            </p:extLst>
          </p:nvPr>
        </p:nvGraphicFramePr>
        <p:xfrm>
          <a:off x="6189701" y="2382653"/>
          <a:ext cx="5261168" cy="4312183"/>
        </p:xfrm>
        <a:graphic>
          <a:graphicData uri="http://schemas.openxmlformats.org/drawingml/2006/table">
            <a:tbl>
              <a:tblPr rtl="1" firstRow="1" firstCol="1" bandRow="1">
                <a:tableStyleId>{793D81CF-94F2-401A-BA57-92F5A7B2D0C5}</a:tableStyleId>
              </a:tblPr>
              <a:tblGrid>
                <a:gridCol w="2329798">
                  <a:extLst>
                    <a:ext uri="{9D8B030D-6E8A-4147-A177-3AD203B41FA5}">
                      <a16:colId xmlns:a16="http://schemas.microsoft.com/office/drawing/2014/main" val="1046966019"/>
                    </a:ext>
                  </a:extLst>
                </a:gridCol>
                <a:gridCol w="2931370">
                  <a:extLst>
                    <a:ext uri="{9D8B030D-6E8A-4147-A177-3AD203B41FA5}">
                      <a16:colId xmlns:a16="http://schemas.microsoft.com/office/drawing/2014/main" val="1451516364"/>
                    </a:ext>
                  </a:extLst>
                </a:gridCol>
              </a:tblGrid>
              <a:tr h="1590042">
                <a:tc>
                  <a:txBody>
                    <a:bodyPr/>
                    <a:lstStyle/>
                    <a:p>
                      <a:pPr algn="r" rtl="1">
                        <a:lnSpc>
                          <a:spcPct val="107000"/>
                        </a:lnSpc>
                        <a:spcAft>
                          <a:spcPts val="800"/>
                        </a:spcAft>
                      </a:pPr>
                      <a:r>
                        <a:rPr lang="fa-IR" sz="1800" b="1" dirty="0">
                          <a:effectLst/>
                        </a:rPr>
                        <a:t>نام و نام خانوادگی:                   </a:t>
                      </a:r>
                      <a:r>
                        <a:rPr lang="ar-SA" sz="1800" b="1" dirty="0">
                          <a:effectLst/>
                        </a:rPr>
                        <a:t>مرسده فاطمه یزدان بخش*</a:t>
                      </a:r>
                      <a:endParaRPr lang="en-US" sz="1800" b="1" dirty="0">
                        <a:effectLst/>
                      </a:endParaRPr>
                    </a:p>
                    <a:p>
                      <a:pPr algn="r" rtl="1">
                        <a:lnSpc>
                          <a:spcPct val="107000"/>
                        </a:lnSpc>
                        <a:spcAft>
                          <a:spcPts val="800"/>
                        </a:spcAft>
                      </a:pPr>
                      <a:r>
                        <a:rPr lang="ar-SA" sz="1800" b="1" dirty="0">
                          <a:effectLst/>
                        </a:rPr>
                        <a:t>فاطمه پورلرستانی –عالیه پیرانیان-مژگان محلاتی</a:t>
                      </a:r>
                      <a:endParaRPr lang="en-US" sz="1800" b="1" dirty="0">
                        <a:effectLst/>
                      </a:endParaRPr>
                    </a:p>
                    <a:p>
                      <a:pPr algn="r" rtl="1">
                        <a:lnSpc>
                          <a:spcPct val="107000"/>
                        </a:lnSpc>
                        <a:spcAft>
                          <a:spcPts val="800"/>
                        </a:spcAft>
                      </a:pPr>
                      <a:r>
                        <a:rPr lang="ar-SA" sz="1800" b="1" dirty="0">
                          <a:effectLst/>
                        </a:rPr>
                        <a:t>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3501903301"/>
                  </a:ext>
                </a:extLst>
              </a:tr>
              <a:tr h="1206449">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مهندسی نساجی – طراحی لباس</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تحصیلی:دکترای تخصصی وگروه دانشجویان کاردانی طراحی لباس</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470262478"/>
                  </a:ext>
                </a:extLst>
              </a:tr>
              <a:tr h="761063">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49525154"/>
                  </a:ext>
                </a:extLst>
              </a:tr>
              <a:tr h="624024">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1534337142"/>
                  </a:ext>
                </a:extLst>
              </a:tr>
            </a:tbl>
          </a:graphicData>
        </a:graphic>
      </p:graphicFrame>
      <p:pic>
        <p:nvPicPr>
          <p:cNvPr id="6" name="Picture 5"/>
          <p:cNvPicPr/>
          <p:nvPr/>
        </p:nvPicPr>
        <p:blipFill>
          <a:blip r:embed="rId3"/>
          <a:stretch>
            <a:fillRect/>
          </a:stretch>
        </p:blipFill>
        <p:spPr>
          <a:xfrm>
            <a:off x="285750" y="3043238"/>
            <a:ext cx="5168965" cy="3636803"/>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830376897"/>
              </p:ext>
            </p:extLst>
          </p:nvPr>
        </p:nvGraphicFramePr>
        <p:xfrm>
          <a:off x="519657" y="313852"/>
          <a:ext cx="5497513" cy="2652776"/>
        </p:xfrm>
        <a:graphic>
          <a:graphicData uri="http://schemas.openxmlformats.org/drawingml/2006/table">
            <a:tbl>
              <a:tblPr rtl="1" firstRow="1" firstCol="1" bandRow="1">
                <a:tableStyleId>{1FECB4D8-DB02-4DC6-A0A2-4F2EBAE1DC90}</a:tableStyleId>
              </a:tblPr>
              <a:tblGrid>
                <a:gridCol w="5497513">
                  <a:extLst>
                    <a:ext uri="{9D8B030D-6E8A-4147-A177-3AD203B41FA5}">
                      <a16:colId xmlns:a16="http://schemas.microsoft.com/office/drawing/2014/main" val="3459177299"/>
                    </a:ext>
                  </a:extLst>
                </a:gridCol>
              </a:tblGrid>
              <a:tr h="245117">
                <a:tc>
                  <a:txBody>
                    <a:bodyPr/>
                    <a:lstStyle/>
                    <a:p>
                      <a:pPr algn="r" rtl="1">
                        <a:lnSpc>
                          <a:spcPct val="107000"/>
                        </a:lnSpc>
                        <a:spcAft>
                          <a:spcPts val="800"/>
                        </a:spcAft>
                      </a:pPr>
                      <a:r>
                        <a:rPr lang="fa-IR" sz="1800">
                          <a:solidFill>
                            <a:schemeClr val="tx1"/>
                          </a:solidFill>
                          <a:effectLst/>
                        </a:rPr>
                        <a:t>عنوان طرح: </a:t>
                      </a:r>
                      <a:r>
                        <a:rPr lang="ar-SA" sz="1800">
                          <a:solidFill>
                            <a:schemeClr val="tx1"/>
                          </a:solidFill>
                          <a:effectLst/>
                        </a:rPr>
                        <a:t>مقاله پذیرش شده شفاهی (تاثیر احیای پارچه های تاریخی اقوام برپوشاک در افزایش جاذبه صنعت گردشگری) </a:t>
                      </a:r>
                      <a:endParaRPr lang="en-US" sz="1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94733932"/>
                  </a:ext>
                </a:extLst>
              </a:tr>
              <a:tr h="1421377">
                <a:tc>
                  <a:txBody>
                    <a:bodyPr/>
                    <a:lstStyle/>
                    <a:p>
                      <a:pPr algn="r" rtl="1">
                        <a:lnSpc>
                          <a:spcPct val="107000"/>
                        </a:lnSpc>
                        <a:spcAft>
                          <a:spcPts val="800"/>
                        </a:spcAft>
                      </a:pPr>
                      <a:r>
                        <a:rPr lang="fa-IR" sz="1800" dirty="0">
                          <a:solidFill>
                            <a:schemeClr val="tx1"/>
                          </a:solidFill>
                          <a:effectLst/>
                        </a:rPr>
                        <a:t>مشخصات ومزایای طرح: </a:t>
                      </a:r>
                      <a:endParaRPr lang="en-US" sz="1800" dirty="0">
                        <a:solidFill>
                          <a:schemeClr val="tx1"/>
                        </a:solidFill>
                        <a:effectLst/>
                      </a:endParaRPr>
                    </a:p>
                    <a:p>
                      <a:pPr algn="r" rtl="1">
                        <a:lnSpc>
                          <a:spcPct val="107000"/>
                        </a:lnSpc>
                        <a:spcAft>
                          <a:spcPts val="800"/>
                        </a:spcAft>
                      </a:pPr>
                      <a:r>
                        <a:rPr lang="fa-IR" sz="1800" dirty="0">
                          <a:solidFill>
                            <a:schemeClr val="tx1"/>
                          </a:solidFill>
                          <a:effectLst/>
                        </a:rPr>
                        <a:t>یکی از جاذبه های سفر به شهر های مختلف و گردش در کوچه و محلات، دیدن لباس های محلی و آشنایی</a:t>
                      </a:r>
                      <a:endParaRPr lang="en-US" sz="1800" dirty="0">
                        <a:solidFill>
                          <a:schemeClr val="tx1"/>
                        </a:solidFill>
                        <a:effectLst/>
                      </a:endParaRPr>
                    </a:p>
                    <a:p>
                      <a:pPr algn="r" rtl="1">
                        <a:lnSpc>
                          <a:spcPct val="107000"/>
                        </a:lnSpc>
                        <a:spcAft>
                          <a:spcPts val="800"/>
                        </a:spcAft>
                      </a:pPr>
                      <a:r>
                        <a:rPr lang="fa-IR" sz="1800" dirty="0">
                          <a:solidFill>
                            <a:schemeClr val="tx1"/>
                          </a:solidFill>
                          <a:effectLst/>
                        </a:rPr>
                        <a:t>با فرهنگ پوشش سنتی و تاریخی می باشد. لذا در این مطالعه کتابخانه ای به بررسی احیای پارچه های</a:t>
                      </a:r>
                      <a:endParaRPr lang="en-US" sz="1800" dirty="0">
                        <a:solidFill>
                          <a:schemeClr val="tx1"/>
                        </a:solidFill>
                        <a:effectLst/>
                      </a:endParaRPr>
                    </a:p>
                    <a:p>
                      <a:pPr algn="r" rtl="1">
                        <a:lnSpc>
                          <a:spcPct val="107000"/>
                        </a:lnSpc>
                        <a:spcAft>
                          <a:spcPts val="800"/>
                        </a:spcAft>
                      </a:pPr>
                      <a:r>
                        <a:rPr lang="en-US" sz="1800" dirty="0">
                          <a:solidFill>
                            <a:schemeClr val="tx1"/>
                          </a:solidFill>
                          <a:effectLst/>
                        </a:rPr>
                        <a:t> </a:t>
                      </a:r>
                      <a:r>
                        <a:rPr lang="fa-IR" sz="1800" dirty="0">
                          <a:solidFill>
                            <a:schemeClr val="tx1"/>
                          </a:solidFill>
                          <a:effectLst/>
                        </a:rPr>
                        <a:t>تاریخی بر پوشاک در توسعه صنعتی گردشگری پرداخته شده است.</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88455844"/>
                  </a:ext>
                </a:extLst>
              </a:tr>
            </a:tbl>
          </a:graphicData>
        </a:graphic>
      </p:graphicFrame>
      <p:pic>
        <p:nvPicPr>
          <p:cNvPr id="8" name="Picture 7" descr="D:\پورلرستانی . jpg.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8398" y="900113"/>
            <a:ext cx="862519" cy="1121889"/>
          </a:xfrm>
          <a:prstGeom prst="rect">
            <a:avLst/>
          </a:prstGeom>
          <a:noFill/>
          <a:ln>
            <a:noFill/>
          </a:ln>
        </p:spPr>
      </p:pic>
      <p:pic>
        <p:nvPicPr>
          <p:cNvPr id="9" name="Picture 8" descr="D:\پیرانیان . jpg.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15350" y="900113"/>
            <a:ext cx="742950" cy="1121889"/>
          </a:xfrm>
          <a:prstGeom prst="rect">
            <a:avLst/>
          </a:prstGeom>
          <a:noFill/>
          <a:ln>
            <a:noFill/>
          </a:ln>
        </p:spPr>
      </p:pic>
      <p:pic>
        <p:nvPicPr>
          <p:cNvPr id="10" name="Picture 9" descr="D:\محلاتی . jpg.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2350" y="900113"/>
            <a:ext cx="784704" cy="1121888"/>
          </a:xfrm>
          <a:prstGeom prst="rect">
            <a:avLst/>
          </a:prstGeom>
          <a:noFill/>
          <a:ln>
            <a:noFill/>
          </a:ln>
        </p:spPr>
      </p:pic>
    </p:spTree>
    <p:extLst>
      <p:ext uri="{BB962C8B-B14F-4D97-AF65-F5344CB8AC3E}">
        <p14:creationId xmlns:p14="http://schemas.microsoft.com/office/powerpoint/2010/main" val="1847716274"/>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3000"/>
                            </p:stCondLst>
                            <p:childTnLst>
                              <p:par>
                                <p:cTn id="25" presetID="16" presetClass="entr" presetSubtype="21" fill="hold"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par>
                          <p:cTn id="28" fill="hold">
                            <p:stCondLst>
                              <p:cond delay="4000"/>
                            </p:stCondLst>
                            <p:childTnLst>
                              <p:par>
                                <p:cTn id="29" presetID="16" presetClass="entr" presetSubtype="21" fill="hold" nodeType="afterEffect">
                                  <p:stCondLst>
                                    <p:cond delay="50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par>
                          <p:cTn id="32" fill="hold">
                            <p:stCondLst>
                              <p:cond delay="5000"/>
                            </p:stCondLst>
                            <p:childTnLst>
                              <p:par>
                                <p:cTn id="33" presetID="16" presetClass="entr" presetSubtype="21" fill="hold" nodeType="afterEffect">
                                  <p:stCondLst>
                                    <p:cond delay="50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6000"/>
                            </p:stCondLst>
                            <p:childTnLst>
                              <p:par>
                                <p:cTn id="37" presetID="16" presetClass="entr" presetSubtype="21" fill="hold" nodeType="afterEffect">
                                  <p:stCondLst>
                                    <p:cond delay="50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par>
                          <p:cTn id="40" fill="hold">
                            <p:stCondLst>
                              <p:cond delay="7000"/>
                            </p:stCondLst>
                            <p:childTnLst>
                              <p:par>
                                <p:cTn id="41" presetID="16" presetClass="entr" presetSubtype="21" fill="hold" nodeType="afterEffect">
                                  <p:stCondLst>
                                    <p:cond delay="50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nvPr>
        </p:nvGraphicFramePr>
        <p:xfrm>
          <a:off x="6229351" y="2814639"/>
          <a:ext cx="5429249" cy="3786186"/>
        </p:xfrm>
        <a:graphic>
          <a:graphicData uri="http://schemas.openxmlformats.org/drawingml/2006/table">
            <a:tbl>
              <a:tblPr rtl="1" firstRow="1" firstCol="1" bandRow="1">
                <a:tableStyleId>{793D81CF-94F2-401A-BA57-92F5A7B2D0C5}</a:tableStyleId>
              </a:tblPr>
              <a:tblGrid>
                <a:gridCol w="2404229">
                  <a:extLst>
                    <a:ext uri="{9D8B030D-6E8A-4147-A177-3AD203B41FA5}">
                      <a16:colId xmlns:a16="http://schemas.microsoft.com/office/drawing/2014/main" val="1231993389"/>
                    </a:ext>
                  </a:extLst>
                </a:gridCol>
                <a:gridCol w="3025020">
                  <a:extLst>
                    <a:ext uri="{9D8B030D-6E8A-4147-A177-3AD203B41FA5}">
                      <a16:colId xmlns:a16="http://schemas.microsoft.com/office/drawing/2014/main" val="4034400163"/>
                    </a:ext>
                  </a:extLst>
                </a:gridCol>
              </a:tblGrid>
              <a:tr h="1352346">
                <a:tc>
                  <a:txBody>
                    <a:bodyPr/>
                    <a:lstStyle/>
                    <a:p>
                      <a:pPr algn="r" rtl="1">
                        <a:lnSpc>
                          <a:spcPct val="107000"/>
                        </a:lnSpc>
                        <a:spcAft>
                          <a:spcPts val="800"/>
                        </a:spcAft>
                      </a:pPr>
                      <a:r>
                        <a:rPr lang="fa-IR" sz="1800" b="1" dirty="0">
                          <a:effectLst/>
                        </a:rPr>
                        <a:t>نام و نام خانوادگی:                   </a:t>
                      </a:r>
                      <a:endParaRPr lang="en-US" sz="1800" b="1" dirty="0">
                        <a:effectLst/>
                      </a:endParaRPr>
                    </a:p>
                    <a:p>
                      <a:pPr algn="r" rtl="1">
                        <a:lnSpc>
                          <a:spcPct val="107000"/>
                        </a:lnSpc>
                        <a:spcAft>
                          <a:spcPts val="800"/>
                        </a:spcAft>
                      </a:pPr>
                      <a:r>
                        <a:rPr lang="ar-SA" sz="1800" b="1" dirty="0">
                          <a:effectLst/>
                        </a:rPr>
                        <a:t>مرسده فاطمه یزدان بخش</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3690515580"/>
                  </a:ext>
                </a:extLst>
              </a:tr>
              <a:tr h="826872">
                <a:tc>
                  <a:txBody>
                    <a:bodyPr/>
                    <a:lstStyle/>
                    <a:p>
                      <a:pPr algn="r" rtl="1">
                        <a:lnSpc>
                          <a:spcPct val="107000"/>
                        </a:lnSpc>
                        <a:spcAft>
                          <a:spcPts val="800"/>
                        </a:spcAft>
                      </a:pPr>
                      <a:r>
                        <a:rPr lang="fa-IR" sz="1800" b="1">
                          <a:effectLst/>
                        </a:rPr>
                        <a:t>رشته تحصیلی:</a:t>
                      </a:r>
                      <a:endParaRPr lang="en-US" sz="1800" b="1">
                        <a:effectLst/>
                      </a:endParaRPr>
                    </a:p>
                    <a:p>
                      <a:pPr algn="r" rtl="1">
                        <a:spcAft>
                          <a:spcPts val="0"/>
                        </a:spcAft>
                      </a:pPr>
                      <a:r>
                        <a:rPr lang="fa-IR" sz="1800" b="1">
                          <a:effectLst/>
                        </a:rPr>
                        <a:t>مهندس نساجی</a:t>
                      </a:r>
                      <a:endParaRPr lang="en-US" sz="1800" b="1">
                        <a:effectLst/>
                        <a:latin typeface="Calibri" panose="020F0502020204030204" pitchFamily="34" charset="0"/>
                        <a:cs typeface="Arial" panose="020B0604020202020204" pitchFamily="34" charset="0"/>
                      </a:endParaRPr>
                    </a:p>
                  </a:txBody>
                  <a:tcPr marL="68580" marR="68580" marT="0" marB="0"/>
                </a:tc>
                <a:tc>
                  <a:txBody>
                    <a:bodyPr/>
                    <a:lstStyle/>
                    <a:p>
                      <a:pPr algn="r" rtl="0">
                        <a:lnSpc>
                          <a:spcPct val="107000"/>
                        </a:lnSpc>
                        <a:spcAft>
                          <a:spcPts val="800"/>
                        </a:spcAft>
                      </a:pPr>
                      <a:r>
                        <a:rPr lang="fa-IR" sz="1800" b="1">
                          <a:effectLst/>
                        </a:rPr>
                        <a:t>آخرین مدرک تحصیلی:</a:t>
                      </a:r>
                      <a:endParaRPr lang="en-US" sz="1800" b="1">
                        <a:effectLst/>
                      </a:endParaRPr>
                    </a:p>
                    <a:p>
                      <a:pPr algn="r" rtl="0">
                        <a:lnSpc>
                          <a:spcPct val="107000"/>
                        </a:lnSpc>
                        <a:spcAft>
                          <a:spcPts val="800"/>
                        </a:spcAft>
                      </a:pPr>
                      <a:r>
                        <a:rPr lang="fa-IR" sz="1800" b="1">
                          <a:effectLst/>
                        </a:rPr>
                        <a:t> دکتری تخصصی</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64160971"/>
                  </a:ext>
                </a:extLst>
              </a:tr>
              <a:tr h="826872">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O     </a:t>
                      </a:r>
                      <a:r>
                        <a:rPr lang="fa-IR" sz="1800" b="1" dirty="0" smtClean="0">
                          <a:effectLst/>
                        </a:rPr>
                        <a:t>        </a:t>
                      </a:r>
                      <a:r>
                        <a:rPr lang="fa-IR" sz="1800" b="1" dirty="0">
                          <a:effectLst/>
                        </a:rPr>
                        <a:t>مدرس    </a:t>
                      </a:r>
                      <a:r>
                        <a:rPr lang="en-US" sz="1800" b="1" dirty="0">
                          <a:effectLst/>
                          <a:sym typeface="Wingdings" panose="05000000000000000000" pitchFamily="2" charset="2"/>
                        </a:rPr>
                        <a:t></a:t>
                      </a:r>
                      <a:r>
                        <a:rPr lang="en-US" sz="1800" b="1" dirty="0">
                          <a:effectLst/>
                        </a:rPr>
                        <a:t> </a:t>
                      </a:r>
                      <a:r>
                        <a:rPr lang="fa-IR" sz="1800" b="1" dirty="0">
                          <a:effectLst/>
                        </a:rPr>
                        <a:t>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880460709"/>
                  </a:ext>
                </a:extLst>
              </a:tr>
              <a:tr h="780096">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304304147"/>
                  </a:ext>
                </a:extLst>
              </a:tr>
            </a:tbl>
          </a:graphicData>
        </a:graphic>
      </p:graphicFrame>
      <p:pic>
        <p:nvPicPr>
          <p:cNvPr id="5" name="Picture 4" descr="C:\Users\PC-01\Documents\karvarzi\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44176" y="281939"/>
            <a:ext cx="1347787" cy="1661161"/>
          </a:xfrm>
          <a:prstGeom prst="rect">
            <a:avLst/>
          </a:prstGeom>
          <a:noFill/>
          <a:ln>
            <a:noFill/>
          </a:ln>
        </p:spPr>
      </p:pic>
      <p:graphicFrame>
        <p:nvGraphicFramePr>
          <p:cNvPr id="8" name="Table 7"/>
          <p:cNvGraphicFramePr>
            <a:graphicFrameLocks noGrp="1"/>
          </p:cNvGraphicFramePr>
          <p:nvPr>
            <p:extLst>
              <p:ext uri="{D42A27DB-BD31-4B8C-83A1-F6EECF244321}">
                <p14:modId xmlns:p14="http://schemas.microsoft.com/office/powerpoint/2010/main" val="3504496668"/>
              </p:ext>
            </p:extLst>
          </p:nvPr>
        </p:nvGraphicFramePr>
        <p:xfrm>
          <a:off x="799469" y="301211"/>
          <a:ext cx="5096341" cy="748920"/>
        </p:xfrm>
        <a:graphic>
          <a:graphicData uri="http://schemas.openxmlformats.org/drawingml/2006/table">
            <a:tbl>
              <a:tblPr rtl="1" firstRow="1" firstCol="1" bandRow="1">
                <a:tableStyleId>{1FECB4D8-DB02-4DC6-A0A2-4F2EBAE1DC90}</a:tableStyleId>
              </a:tblPr>
              <a:tblGrid>
                <a:gridCol w="5096341">
                  <a:extLst>
                    <a:ext uri="{9D8B030D-6E8A-4147-A177-3AD203B41FA5}">
                      <a16:colId xmlns:a16="http://schemas.microsoft.com/office/drawing/2014/main" val="715784396"/>
                    </a:ext>
                  </a:extLst>
                </a:gridCol>
              </a:tblGrid>
              <a:tr h="371818">
                <a:tc>
                  <a:txBody>
                    <a:bodyPr/>
                    <a:lstStyle/>
                    <a:p>
                      <a:pPr algn="r" rtl="1">
                        <a:lnSpc>
                          <a:spcPct val="107000"/>
                        </a:lnSpc>
                        <a:spcAft>
                          <a:spcPts val="800"/>
                        </a:spcAft>
                      </a:pPr>
                      <a:r>
                        <a:rPr lang="fa-IR" sz="1800" dirty="0">
                          <a:solidFill>
                            <a:schemeClr val="tx1"/>
                          </a:solidFill>
                          <a:effectLst/>
                        </a:rPr>
                        <a:t>عنوان </a:t>
                      </a:r>
                      <a:r>
                        <a:rPr lang="fa-IR" sz="1800" dirty="0" smtClean="0">
                          <a:solidFill>
                            <a:schemeClr val="tx1"/>
                          </a:solidFill>
                          <a:effectLst/>
                        </a:rPr>
                        <a:t>طرح:</a:t>
                      </a:r>
                      <a:r>
                        <a:rPr lang="en-US" sz="1800" baseline="0" dirty="0" smtClean="0">
                          <a:solidFill>
                            <a:schemeClr val="tx1"/>
                          </a:solidFill>
                          <a:effectLst/>
                        </a:rPr>
                        <a:t> </a:t>
                      </a:r>
                      <a:r>
                        <a:rPr lang="fa-IR" sz="1800" baseline="0" dirty="0" smtClean="0">
                          <a:solidFill>
                            <a:schemeClr val="tx1"/>
                          </a:solidFill>
                          <a:effectLst/>
                        </a:rPr>
                        <a:t>کتاب</a:t>
                      </a:r>
                      <a:r>
                        <a:rPr lang="fa-IR" sz="1800" dirty="0" smtClean="0">
                          <a:solidFill>
                            <a:schemeClr val="tx1"/>
                          </a:solidFill>
                          <a:effectLst/>
                        </a:rPr>
                        <a:t>  </a:t>
                      </a:r>
                      <a:r>
                        <a:rPr lang="ar-SA" sz="1800" dirty="0" smtClean="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70443456"/>
                  </a:ext>
                </a:extLst>
              </a:tr>
              <a:tr h="377102">
                <a:tc>
                  <a:txBody>
                    <a:bodyPr/>
                    <a:lstStyle/>
                    <a:p>
                      <a:pPr algn="r" rtl="1">
                        <a:lnSpc>
                          <a:spcPct val="107000"/>
                        </a:lnSpc>
                        <a:spcAft>
                          <a:spcPts val="800"/>
                        </a:spcAft>
                      </a:pP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30049669"/>
                  </a:ext>
                </a:extLst>
              </a:tr>
            </a:tbl>
          </a:graphicData>
        </a:graphic>
      </p:graphicFrame>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353" y="1173745"/>
            <a:ext cx="2770094" cy="361340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3055" r="-369" b="56111"/>
          <a:stretch/>
        </p:blipFill>
        <p:spPr>
          <a:xfrm>
            <a:off x="310095" y="4572001"/>
            <a:ext cx="3931486" cy="2147084"/>
          </a:xfrm>
          <a:prstGeom prst="rect">
            <a:avLst/>
          </a:prstGeom>
        </p:spPr>
      </p:pic>
    </p:spTree>
    <p:extLst>
      <p:ext uri="{BB962C8B-B14F-4D97-AF65-F5344CB8AC3E}">
        <p14:creationId xmlns:p14="http://schemas.microsoft.com/office/powerpoint/2010/main" val="4148176187"/>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par>
                          <p:cTn id="24" fill="hold">
                            <p:stCondLst>
                              <p:cond delay="3000"/>
                            </p:stCondLst>
                            <p:childTnLst>
                              <p:par>
                                <p:cTn id="25" presetID="16" presetClass="entr" presetSubtype="21" fill="hold" nodeType="after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par>
                          <p:cTn id="28" fill="hold">
                            <p:stCondLst>
                              <p:cond delay="3750"/>
                            </p:stCondLst>
                            <p:childTnLst>
                              <p:par>
                                <p:cTn id="29" presetID="16" presetClass="entr" presetSubtype="21" fill="hold"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par>
                          <p:cTn id="32" fill="hold">
                            <p:stCondLst>
                              <p:cond delay="4750"/>
                            </p:stCondLst>
                            <p:childTnLst>
                              <p:par>
                                <p:cTn id="33" presetID="16" presetClass="entr" presetSubtype="21" fill="hold" nodeType="afterEffect">
                                  <p:stCondLst>
                                    <p:cond delay="25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785" y="163895"/>
            <a:ext cx="1252538" cy="139065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10731687"/>
              </p:ext>
            </p:extLst>
          </p:nvPr>
        </p:nvGraphicFramePr>
        <p:xfrm>
          <a:off x="6222688" y="2281254"/>
          <a:ext cx="5335900" cy="4391443"/>
        </p:xfrm>
        <a:graphic>
          <a:graphicData uri="http://schemas.openxmlformats.org/drawingml/2006/table">
            <a:tbl>
              <a:tblPr rtl="1" firstRow="1" firstCol="1" bandRow="1">
                <a:tableStyleId>{793D81CF-94F2-401A-BA57-92F5A7B2D0C5}</a:tableStyleId>
              </a:tblPr>
              <a:tblGrid>
                <a:gridCol w="2362892">
                  <a:extLst>
                    <a:ext uri="{9D8B030D-6E8A-4147-A177-3AD203B41FA5}">
                      <a16:colId xmlns:a16="http://schemas.microsoft.com/office/drawing/2014/main" val="803886020"/>
                    </a:ext>
                  </a:extLst>
                </a:gridCol>
                <a:gridCol w="2973008">
                  <a:extLst>
                    <a:ext uri="{9D8B030D-6E8A-4147-A177-3AD203B41FA5}">
                      <a16:colId xmlns:a16="http://schemas.microsoft.com/office/drawing/2014/main" val="1540928566"/>
                    </a:ext>
                  </a:extLst>
                </a:gridCol>
              </a:tblGrid>
              <a:tr h="1688179">
                <a:tc>
                  <a:txBody>
                    <a:bodyPr/>
                    <a:lstStyle/>
                    <a:p>
                      <a:pPr algn="r" rtl="1">
                        <a:lnSpc>
                          <a:spcPct val="107000"/>
                        </a:lnSpc>
                        <a:spcAft>
                          <a:spcPts val="800"/>
                        </a:spcAft>
                      </a:pPr>
                      <a:r>
                        <a:rPr lang="fa-IR" sz="1800" b="1" dirty="0">
                          <a:effectLst/>
                        </a:rPr>
                        <a:t>نام و نام خانوادگی:                   </a:t>
                      </a:r>
                      <a:r>
                        <a:rPr lang="ar-SA" sz="1800" b="1" dirty="0">
                          <a:effectLst/>
                        </a:rPr>
                        <a:t>مرسده فاطمه یزدان بخش*</a:t>
                      </a:r>
                      <a:endParaRPr lang="en-US" sz="1800" b="1" dirty="0">
                        <a:effectLst/>
                      </a:endParaRPr>
                    </a:p>
                    <a:p>
                      <a:pPr algn="r" rtl="1">
                        <a:lnSpc>
                          <a:spcPct val="107000"/>
                        </a:lnSpc>
                        <a:spcAft>
                          <a:spcPts val="800"/>
                        </a:spcAft>
                      </a:pPr>
                      <a:r>
                        <a:rPr lang="ar-SA" sz="1800" b="1" dirty="0">
                          <a:effectLst/>
                        </a:rPr>
                        <a:t>لیلا حقیقی- بهنوش سلطان آبادی-مینانجفی</a:t>
                      </a:r>
                      <a:endParaRPr lang="en-US" sz="1800" b="1" dirty="0">
                        <a:effectLst/>
                      </a:endParaRPr>
                    </a:p>
                    <a:p>
                      <a:pPr algn="r" rtl="1">
                        <a:lnSpc>
                          <a:spcPct val="107000"/>
                        </a:lnSpc>
                        <a:spcAft>
                          <a:spcPts val="800"/>
                        </a:spcAft>
                      </a:pPr>
                      <a:r>
                        <a:rPr lang="ar-SA" sz="1800" b="1" dirty="0">
                          <a:effectLst/>
                        </a:rPr>
                        <a:t>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622190282"/>
                  </a:ext>
                </a:extLst>
              </a:tr>
              <a:tr h="1210331">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مهندسی نساجی – طراحی لباس</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تحصیلی:دکترای تخصصی وگروه دانشجویان کاردانی طراحی لباس</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4120942469"/>
                  </a:ext>
                </a:extLst>
              </a:tr>
              <a:tr h="778233">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272687834"/>
                  </a:ext>
                </a:extLst>
              </a:tr>
              <a:tr h="668620">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4027223070"/>
                  </a:ext>
                </a:extLst>
              </a:tr>
            </a:tbl>
          </a:graphicData>
        </a:graphic>
      </p:graphicFrame>
      <p:pic>
        <p:nvPicPr>
          <p:cNvPr id="6" name="Picture 5"/>
          <p:cNvPicPr/>
          <p:nvPr/>
        </p:nvPicPr>
        <p:blipFill>
          <a:blip r:embed="rId3"/>
          <a:stretch>
            <a:fillRect/>
          </a:stretch>
        </p:blipFill>
        <p:spPr>
          <a:xfrm>
            <a:off x="352003" y="3649675"/>
            <a:ext cx="5210431" cy="3023022"/>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258633506"/>
              </p:ext>
            </p:extLst>
          </p:nvPr>
        </p:nvGraphicFramePr>
        <p:xfrm>
          <a:off x="700088" y="163896"/>
          <a:ext cx="5317082" cy="3330067"/>
        </p:xfrm>
        <a:graphic>
          <a:graphicData uri="http://schemas.openxmlformats.org/drawingml/2006/table">
            <a:tbl>
              <a:tblPr rtl="1" firstRow="1" firstCol="1" bandRow="1">
                <a:tableStyleId>{1FECB4D8-DB02-4DC6-A0A2-4F2EBAE1DC90}</a:tableStyleId>
              </a:tblPr>
              <a:tblGrid>
                <a:gridCol w="5317082">
                  <a:extLst>
                    <a:ext uri="{9D8B030D-6E8A-4147-A177-3AD203B41FA5}">
                      <a16:colId xmlns:a16="http://schemas.microsoft.com/office/drawing/2014/main" val="74860581"/>
                    </a:ext>
                  </a:extLst>
                </a:gridCol>
              </a:tblGrid>
              <a:tr h="313736">
                <a:tc>
                  <a:txBody>
                    <a:bodyPr/>
                    <a:lstStyle/>
                    <a:p>
                      <a:pPr algn="r" rtl="1">
                        <a:lnSpc>
                          <a:spcPct val="107000"/>
                        </a:lnSpc>
                        <a:spcAft>
                          <a:spcPts val="800"/>
                        </a:spcAft>
                      </a:pPr>
                      <a:r>
                        <a:rPr lang="fa-IR" sz="1800" dirty="0">
                          <a:solidFill>
                            <a:schemeClr val="tx1"/>
                          </a:solidFill>
                          <a:effectLst/>
                        </a:rPr>
                        <a:t>عنوان طرح: </a:t>
                      </a:r>
                      <a:r>
                        <a:rPr lang="ar-SA" sz="1800" dirty="0">
                          <a:solidFill>
                            <a:schemeClr val="tx1"/>
                          </a:solidFill>
                          <a:effectLst/>
                        </a:rPr>
                        <a:t>مقاله پذیرش شده شفاهی (جایگاه تاریخ اسلام برتکامل پوشش وحجاب درایران)</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21467328"/>
                  </a:ext>
                </a:extLst>
              </a:tr>
              <a:tr h="2136982">
                <a:tc>
                  <a:txBody>
                    <a:bodyPr/>
                    <a:lstStyle/>
                    <a:p>
                      <a:pPr algn="r" rtl="1">
                        <a:lnSpc>
                          <a:spcPct val="107000"/>
                        </a:lnSpc>
                        <a:spcAft>
                          <a:spcPts val="800"/>
                        </a:spcAft>
                      </a:pPr>
                      <a:r>
                        <a:rPr lang="fa-IR" sz="1800" dirty="0">
                          <a:solidFill>
                            <a:schemeClr val="tx1"/>
                          </a:solidFill>
                          <a:effectLst/>
                        </a:rPr>
                        <a:t>مشخصات ومزایای طرح: </a:t>
                      </a:r>
                      <a:endParaRPr lang="en-US" sz="1800" dirty="0">
                        <a:solidFill>
                          <a:schemeClr val="tx1"/>
                        </a:solidFill>
                        <a:effectLst/>
                      </a:endParaRPr>
                    </a:p>
                    <a:p>
                      <a:pPr algn="just" rtl="1">
                        <a:lnSpc>
                          <a:spcPct val="107000"/>
                        </a:lnSpc>
                        <a:spcAft>
                          <a:spcPts val="800"/>
                        </a:spcAft>
                      </a:pPr>
                      <a:r>
                        <a:rPr lang="fa-IR" sz="1800" dirty="0">
                          <a:solidFill>
                            <a:schemeClr val="tx1"/>
                          </a:solidFill>
                          <a:effectLst/>
                        </a:rPr>
                        <a:t>اگرچه حجاب با پوشش اسلامی ، یکی از دستورات حکیمانه و سعادت بخش دین مبین اسلام است که از هنگام اسلام آوردن مردم ایران در دو قرن نخست هجری، توسط اهالی این سرزمین مورد پذیرش واقع شده، ولی پژوهشها در این زمینه حاکی از جایگاه حجاب در ایران از زمان های دور می باشد. لذا در این مطالعه کتابخانه ای به بررسی تاریخ اسلام بر فرهنگ مصرف پوشاک در ایران زمین پرداخته شده است. چراکه ارزش حجاب در پوشاک مصرفی ملت ایران بیش از هرچیز در تاریخ و نشانی است که درگذر قرن ها در خود نهفته است.</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78670406"/>
                  </a:ext>
                </a:extLst>
              </a:tr>
            </a:tbl>
          </a:graphicData>
        </a:graphic>
      </p:graphicFrame>
      <p:pic>
        <p:nvPicPr>
          <p:cNvPr id="8" name="Picture 7" descr="D:\حقیقی . jpg.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8225" y="1071564"/>
            <a:ext cx="757238" cy="1024387"/>
          </a:xfrm>
          <a:prstGeom prst="rect">
            <a:avLst/>
          </a:prstGeom>
          <a:noFill/>
          <a:ln>
            <a:noFill/>
          </a:ln>
        </p:spPr>
      </p:pic>
      <p:pic>
        <p:nvPicPr>
          <p:cNvPr id="9" name="Picture 8" descr="D:\سلطلان آبادی . jpg.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1722" y="1071564"/>
            <a:ext cx="840253" cy="1024387"/>
          </a:xfrm>
          <a:prstGeom prst="rect">
            <a:avLst/>
          </a:prstGeom>
          <a:noFill/>
          <a:ln>
            <a:noFill/>
          </a:ln>
        </p:spPr>
      </p:pic>
      <p:pic>
        <p:nvPicPr>
          <p:cNvPr id="10" name="Picture 9" descr="C:\Users\b.farahani\Desktop\990.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315" y="1071564"/>
            <a:ext cx="862424" cy="1024388"/>
          </a:xfrm>
          <a:prstGeom prst="rect">
            <a:avLst/>
          </a:prstGeom>
          <a:noFill/>
          <a:ln>
            <a:noFill/>
          </a:ln>
        </p:spPr>
      </p:pic>
    </p:spTree>
    <p:extLst>
      <p:ext uri="{BB962C8B-B14F-4D97-AF65-F5344CB8AC3E}">
        <p14:creationId xmlns:p14="http://schemas.microsoft.com/office/powerpoint/2010/main" val="2612538936"/>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3000"/>
                            </p:stCondLst>
                            <p:childTnLst>
                              <p:par>
                                <p:cTn id="25" presetID="16" presetClass="entr" presetSubtype="21" fill="hold" nodeType="afterEffect">
                                  <p:stCondLst>
                                    <p:cond delay="50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par>
                          <p:cTn id="28" fill="hold">
                            <p:stCondLst>
                              <p:cond delay="4000"/>
                            </p:stCondLst>
                            <p:childTnLst>
                              <p:par>
                                <p:cTn id="29" presetID="16" presetClass="entr" presetSubtype="21" fill="hold"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par>
                          <p:cTn id="32" fill="hold">
                            <p:stCondLst>
                              <p:cond delay="5000"/>
                            </p:stCondLst>
                            <p:childTnLst>
                              <p:par>
                                <p:cTn id="33" presetID="16" presetClass="entr" presetSubtype="21" fill="hold" nodeType="afterEffect">
                                  <p:stCondLst>
                                    <p:cond delay="50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6000"/>
                            </p:stCondLst>
                            <p:childTnLst>
                              <p:par>
                                <p:cTn id="37" presetID="16" presetClass="entr" presetSubtype="21" fill="hold" nodeType="afterEffect">
                                  <p:stCondLst>
                                    <p:cond delay="50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par>
                          <p:cTn id="40" fill="hold">
                            <p:stCondLst>
                              <p:cond delay="7000"/>
                            </p:stCondLst>
                            <p:childTnLst>
                              <p:par>
                                <p:cTn id="41" presetID="16" presetClass="entr" presetSubtype="21" fill="hold" nodeType="afterEffect">
                                  <p:stCondLst>
                                    <p:cond delay="50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785" y="163895"/>
            <a:ext cx="1252538" cy="139065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147443464"/>
              </p:ext>
            </p:extLst>
          </p:nvPr>
        </p:nvGraphicFramePr>
        <p:xfrm>
          <a:off x="6153808" y="2622907"/>
          <a:ext cx="5504792" cy="4053831"/>
        </p:xfrm>
        <a:graphic>
          <a:graphicData uri="http://schemas.openxmlformats.org/drawingml/2006/table">
            <a:tbl>
              <a:tblPr rtl="1" firstRow="1" firstCol="1" bandRow="1">
                <a:tableStyleId>{793D81CF-94F2-401A-BA57-92F5A7B2D0C5}</a:tableStyleId>
              </a:tblPr>
              <a:tblGrid>
                <a:gridCol w="2437682">
                  <a:extLst>
                    <a:ext uri="{9D8B030D-6E8A-4147-A177-3AD203B41FA5}">
                      <a16:colId xmlns:a16="http://schemas.microsoft.com/office/drawing/2014/main" val="871822290"/>
                    </a:ext>
                  </a:extLst>
                </a:gridCol>
                <a:gridCol w="3067110">
                  <a:extLst>
                    <a:ext uri="{9D8B030D-6E8A-4147-A177-3AD203B41FA5}">
                      <a16:colId xmlns:a16="http://schemas.microsoft.com/office/drawing/2014/main" val="1120410466"/>
                    </a:ext>
                  </a:extLst>
                </a:gridCol>
              </a:tblGrid>
              <a:tr h="1369759">
                <a:tc>
                  <a:txBody>
                    <a:bodyPr/>
                    <a:lstStyle/>
                    <a:p>
                      <a:pPr algn="r" rtl="1">
                        <a:lnSpc>
                          <a:spcPct val="107000"/>
                        </a:lnSpc>
                        <a:spcAft>
                          <a:spcPts val="800"/>
                        </a:spcAft>
                      </a:pPr>
                      <a:r>
                        <a:rPr lang="fa-IR" sz="1800" b="1">
                          <a:effectLst/>
                        </a:rPr>
                        <a:t>نام و نام خانوادگی:                   </a:t>
                      </a:r>
                      <a:r>
                        <a:rPr lang="ar-SA" sz="1800" b="1">
                          <a:effectLst/>
                        </a:rPr>
                        <a:t>مرسده فاطمه یزدان بخش*</a:t>
                      </a:r>
                      <a:endParaRPr lang="en-US" sz="1800" b="1">
                        <a:effectLst/>
                      </a:endParaRPr>
                    </a:p>
                    <a:p>
                      <a:pPr algn="r" rtl="1">
                        <a:lnSpc>
                          <a:spcPct val="107000"/>
                        </a:lnSpc>
                        <a:spcAft>
                          <a:spcPts val="800"/>
                        </a:spcAft>
                      </a:pPr>
                      <a:r>
                        <a:rPr lang="ar-SA" sz="1800" b="1">
                          <a:effectLst/>
                        </a:rPr>
                        <a:t>کیمیا رضامند آذر-نگین روحی</a:t>
                      </a:r>
                      <a:endParaRPr lang="en-US" sz="1800" b="1">
                        <a:effectLst/>
                      </a:endParaRPr>
                    </a:p>
                    <a:p>
                      <a:pPr algn="r" rtl="1">
                        <a:lnSpc>
                          <a:spcPct val="107000"/>
                        </a:lnSpc>
                        <a:spcAft>
                          <a:spcPts val="800"/>
                        </a:spcAft>
                      </a:pPr>
                      <a:r>
                        <a:rPr lang="ar-SA" sz="1800" b="1">
                          <a:effectLst/>
                        </a:rPr>
                        <a:t>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931159588"/>
                  </a:ext>
                </a:extLst>
              </a:tr>
              <a:tr h="1145020">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مهندسی نساجی – طراحی لباس</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تحصیلی:دکترای تخصصی وگروه دانشجویان کاردانی طراحی لباس</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76452545"/>
                  </a:ext>
                </a:extLst>
              </a:tr>
              <a:tr h="762404">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872357533"/>
                  </a:ext>
                </a:extLst>
              </a:tr>
              <a:tr h="657828">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439398934"/>
                  </a:ext>
                </a:extLst>
              </a:tr>
            </a:tbl>
          </a:graphicData>
        </a:graphic>
      </p:graphicFrame>
      <p:pic>
        <p:nvPicPr>
          <p:cNvPr id="6" name="Picture 5"/>
          <p:cNvPicPr/>
          <p:nvPr/>
        </p:nvPicPr>
        <p:blipFill>
          <a:blip r:embed="rId3"/>
          <a:stretch>
            <a:fillRect/>
          </a:stretch>
        </p:blipFill>
        <p:spPr>
          <a:xfrm>
            <a:off x="285751" y="2739138"/>
            <a:ext cx="5376696" cy="393017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592635320"/>
              </p:ext>
            </p:extLst>
          </p:nvPr>
        </p:nvGraphicFramePr>
        <p:xfrm>
          <a:off x="700088" y="163895"/>
          <a:ext cx="5317082" cy="2459012"/>
        </p:xfrm>
        <a:graphic>
          <a:graphicData uri="http://schemas.openxmlformats.org/drawingml/2006/table">
            <a:tbl>
              <a:tblPr rtl="1" firstRow="1" firstCol="1" bandRow="1">
                <a:tableStyleId>{1FECB4D8-DB02-4DC6-A0A2-4F2EBAE1DC90}</a:tableStyleId>
              </a:tblPr>
              <a:tblGrid>
                <a:gridCol w="5317082">
                  <a:extLst>
                    <a:ext uri="{9D8B030D-6E8A-4147-A177-3AD203B41FA5}">
                      <a16:colId xmlns:a16="http://schemas.microsoft.com/office/drawing/2014/main" val="3150942514"/>
                    </a:ext>
                  </a:extLst>
                </a:gridCol>
              </a:tblGrid>
              <a:tr h="611506">
                <a:tc>
                  <a:txBody>
                    <a:bodyPr/>
                    <a:lstStyle/>
                    <a:p>
                      <a:pPr algn="r" rtl="1">
                        <a:lnSpc>
                          <a:spcPct val="107000"/>
                        </a:lnSpc>
                        <a:spcAft>
                          <a:spcPts val="800"/>
                        </a:spcAft>
                      </a:pPr>
                      <a:r>
                        <a:rPr lang="fa-IR" sz="1800" b="1" dirty="0">
                          <a:solidFill>
                            <a:schemeClr val="tx1"/>
                          </a:solidFill>
                          <a:effectLst/>
                        </a:rPr>
                        <a:t>عنوان طرح: </a:t>
                      </a:r>
                      <a:r>
                        <a:rPr lang="ar-SA" sz="1800" b="1" dirty="0">
                          <a:solidFill>
                            <a:schemeClr val="tx1"/>
                          </a:solidFill>
                          <a:effectLst/>
                        </a:rPr>
                        <a:t>مقاله پذیرش شده شفاهی (نقش تمدن اسلامی درپوشش زنان در گذر تاریخ)</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2269772"/>
                  </a:ext>
                </a:extLst>
              </a:tr>
              <a:tr h="1847506">
                <a:tc>
                  <a:txBody>
                    <a:bodyPr/>
                    <a:lstStyle/>
                    <a:p>
                      <a:pPr algn="r" rtl="1">
                        <a:lnSpc>
                          <a:spcPct val="107000"/>
                        </a:lnSpc>
                        <a:spcAft>
                          <a:spcPts val="800"/>
                        </a:spcAft>
                      </a:pPr>
                      <a:r>
                        <a:rPr lang="fa-IR" sz="1800" b="1" dirty="0">
                          <a:solidFill>
                            <a:schemeClr val="tx1"/>
                          </a:solidFill>
                          <a:effectLst/>
                        </a:rPr>
                        <a:t>مشخصات ومزایای طرح: </a:t>
                      </a:r>
                      <a:endParaRPr lang="en-US" sz="1800" b="1" dirty="0">
                        <a:solidFill>
                          <a:schemeClr val="tx1"/>
                        </a:solidFill>
                        <a:effectLst/>
                      </a:endParaRPr>
                    </a:p>
                    <a:p>
                      <a:pPr algn="just" rtl="1">
                        <a:lnSpc>
                          <a:spcPct val="107000"/>
                        </a:lnSpc>
                        <a:spcAft>
                          <a:spcPts val="800"/>
                        </a:spcAft>
                      </a:pPr>
                      <a:r>
                        <a:rPr lang="fa-IR" sz="1800" b="1" dirty="0">
                          <a:solidFill>
                            <a:schemeClr val="tx1"/>
                          </a:solidFill>
                          <a:effectLst/>
                        </a:rPr>
                        <a:t>پوشش بانوان در گذر تاریخ، نمادي از جایگاه زن در هر فرهنگ و تمدنی است. این پژوهش کتابخانه ای باعث درک بهتر مفاهیم حجاب و اهمیت آن می شود.</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65929308"/>
                  </a:ext>
                </a:extLst>
              </a:tr>
            </a:tbl>
          </a:graphicData>
        </a:graphic>
      </p:graphicFrame>
      <p:pic>
        <p:nvPicPr>
          <p:cNvPr id="8" name="Picture 7" descr="D:\22\کیمیا رضامندآذر.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60198" y="1281007"/>
            <a:ext cx="889066" cy="1153209"/>
          </a:xfrm>
          <a:prstGeom prst="rect">
            <a:avLst/>
          </a:prstGeom>
          <a:noFill/>
          <a:ln>
            <a:noFill/>
          </a:ln>
        </p:spPr>
      </p:pic>
      <p:pic>
        <p:nvPicPr>
          <p:cNvPr id="9" name="Picture 8" descr="D:\نگین روحی . jpg.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3888" y="1281007"/>
            <a:ext cx="871001" cy="1153209"/>
          </a:xfrm>
          <a:prstGeom prst="rect">
            <a:avLst/>
          </a:prstGeom>
          <a:noFill/>
          <a:ln>
            <a:noFill/>
          </a:ln>
        </p:spPr>
      </p:pic>
    </p:spTree>
    <p:extLst>
      <p:ext uri="{BB962C8B-B14F-4D97-AF65-F5344CB8AC3E}">
        <p14:creationId xmlns:p14="http://schemas.microsoft.com/office/powerpoint/2010/main" val="823963686"/>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3000"/>
                            </p:stCondLst>
                            <p:childTnLst>
                              <p:par>
                                <p:cTn id="25" presetID="16" presetClass="entr" presetSubtype="21" fill="hold"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par>
                          <p:cTn id="28" fill="hold">
                            <p:stCondLst>
                              <p:cond delay="4000"/>
                            </p:stCondLst>
                            <p:childTnLst>
                              <p:par>
                                <p:cTn id="29" presetID="16" presetClass="entr" presetSubtype="21" fill="hold" nodeType="after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par>
                          <p:cTn id="32" fill="hold">
                            <p:stCondLst>
                              <p:cond delay="5000"/>
                            </p:stCondLst>
                            <p:childTnLst>
                              <p:par>
                                <p:cTn id="33" presetID="16" presetClass="entr" presetSubtype="21" fill="hold" nodeType="afterEffect">
                                  <p:stCondLst>
                                    <p:cond delay="50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par>
                          <p:cTn id="36" fill="hold">
                            <p:stCondLst>
                              <p:cond delay="6000"/>
                            </p:stCondLst>
                            <p:childTnLst>
                              <p:par>
                                <p:cTn id="37" presetID="16" presetClass="entr" presetSubtype="21" fill="hold" nodeType="afterEffect">
                                  <p:stCondLst>
                                    <p:cond delay="50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785" y="163895"/>
            <a:ext cx="1252538" cy="139065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804943056"/>
              </p:ext>
            </p:extLst>
          </p:nvPr>
        </p:nvGraphicFramePr>
        <p:xfrm>
          <a:off x="6153808" y="2735673"/>
          <a:ext cx="5419067" cy="3909187"/>
        </p:xfrm>
        <a:graphic>
          <a:graphicData uri="http://schemas.openxmlformats.org/drawingml/2006/table">
            <a:tbl>
              <a:tblPr rtl="1" firstRow="1" firstCol="1" bandRow="1">
                <a:tableStyleId>{793D81CF-94F2-401A-BA57-92F5A7B2D0C5}</a:tableStyleId>
              </a:tblPr>
              <a:tblGrid>
                <a:gridCol w="2399720">
                  <a:extLst>
                    <a:ext uri="{9D8B030D-6E8A-4147-A177-3AD203B41FA5}">
                      <a16:colId xmlns:a16="http://schemas.microsoft.com/office/drawing/2014/main" val="3568996719"/>
                    </a:ext>
                  </a:extLst>
                </a:gridCol>
                <a:gridCol w="3019347">
                  <a:extLst>
                    <a:ext uri="{9D8B030D-6E8A-4147-A177-3AD203B41FA5}">
                      <a16:colId xmlns:a16="http://schemas.microsoft.com/office/drawing/2014/main" val="2063090794"/>
                    </a:ext>
                  </a:extLst>
                </a:gridCol>
              </a:tblGrid>
              <a:tr h="894080">
                <a:tc>
                  <a:txBody>
                    <a:bodyPr/>
                    <a:lstStyle/>
                    <a:p>
                      <a:pPr algn="r" rtl="1">
                        <a:lnSpc>
                          <a:spcPct val="107000"/>
                        </a:lnSpc>
                        <a:spcAft>
                          <a:spcPts val="800"/>
                        </a:spcAft>
                      </a:pPr>
                      <a:r>
                        <a:rPr lang="fa-IR" sz="1800" b="1">
                          <a:effectLst/>
                        </a:rPr>
                        <a:t>نام و نام خانوادگی:                   </a:t>
                      </a:r>
                      <a:r>
                        <a:rPr lang="ar-SA" sz="1800" b="1">
                          <a:effectLst/>
                        </a:rPr>
                        <a:t>مرسده فاطمه یزدان بخش*</a:t>
                      </a:r>
                      <a:endParaRPr lang="en-US" sz="1800" b="1">
                        <a:effectLst/>
                      </a:endParaRPr>
                    </a:p>
                    <a:p>
                      <a:pPr algn="r" rtl="1">
                        <a:lnSpc>
                          <a:spcPct val="107000"/>
                        </a:lnSpc>
                        <a:spcAft>
                          <a:spcPts val="800"/>
                        </a:spcAft>
                      </a:pPr>
                      <a:r>
                        <a:rPr lang="ar-SA" sz="1800" b="1">
                          <a:effectLst/>
                        </a:rPr>
                        <a:t>هانیه رستمی- صبا شاهمحمدی-هانیه خانمحمدی</a:t>
                      </a:r>
                      <a:endParaRPr lang="en-US" sz="1800" b="1">
                        <a:effectLst/>
                      </a:endParaRPr>
                    </a:p>
                    <a:p>
                      <a:pPr algn="r" rtl="1">
                        <a:lnSpc>
                          <a:spcPct val="107000"/>
                        </a:lnSpc>
                        <a:spcAft>
                          <a:spcPts val="800"/>
                        </a:spcAft>
                      </a:pPr>
                      <a:r>
                        <a:rPr lang="ar-SA" sz="1800" b="1">
                          <a:effectLst/>
                        </a:rPr>
                        <a:t>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2151023004"/>
                  </a:ext>
                </a:extLst>
              </a:tr>
              <a:tr h="0">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مهندسی نساجی – طراحی لباس</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تحصیلی:دکترای تخصصی وگروه دانشجویان کاردانی طراحی لباس</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243444290"/>
                  </a:ext>
                </a:extLst>
              </a:tr>
              <a:tr h="0">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253751435"/>
                  </a:ext>
                </a:extLst>
              </a:tr>
              <a:tr h="0">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1787416299"/>
                  </a:ext>
                </a:extLst>
              </a:tr>
            </a:tbl>
          </a:graphicData>
        </a:graphic>
      </p:graphicFrame>
      <p:pic>
        <p:nvPicPr>
          <p:cNvPr id="6" name="Picture 5"/>
          <p:cNvPicPr/>
          <p:nvPr/>
        </p:nvPicPr>
        <p:blipFill>
          <a:blip r:embed="rId3"/>
          <a:stretch>
            <a:fillRect/>
          </a:stretch>
        </p:blipFill>
        <p:spPr>
          <a:xfrm>
            <a:off x="294234" y="3244473"/>
            <a:ext cx="5282488" cy="340038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51582197"/>
              </p:ext>
            </p:extLst>
          </p:nvPr>
        </p:nvGraphicFramePr>
        <p:xfrm>
          <a:off x="687193" y="163895"/>
          <a:ext cx="5329977" cy="2946273"/>
        </p:xfrm>
        <a:graphic>
          <a:graphicData uri="http://schemas.openxmlformats.org/drawingml/2006/table">
            <a:tbl>
              <a:tblPr rtl="1" firstRow="1" firstCol="1" bandRow="1">
                <a:tableStyleId>{1FECB4D8-DB02-4DC6-A0A2-4F2EBAE1DC90}</a:tableStyleId>
              </a:tblPr>
              <a:tblGrid>
                <a:gridCol w="5329977">
                  <a:extLst>
                    <a:ext uri="{9D8B030D-6E8A-4147-A177-3AD203B41FA5}">
                      <a16:colId xmlns:a16="http://schemas.microsoft.com/office/drawing/2014/main" val="2296689383"/>
                    </a:ext>
                  </a:extLst>
                </a:gridCol>
              </a:tblGrid>
              <a:tr h="243238">
                <a:tc>
                  <a:txBody>
                    <a:bodyPr/>
                    <a:lstStyle/>
                    <a:p>
                      <a:pPr algn="r" rtl="1">
                        <a:lnSpc>
                          <a:spcPct val="107000"/>
                        </a:lnSpc>
                        <a:spcAft>
                          <a:spcPts val="800"/>
                        </a:spcAft>
                      </a:pPr>
                      <a:r>
                        <a:rPr lang="fa-IR" sz="1800" b="1" dirty="0">
                          <a:solidFill>
                            <a:schemeClr val="tx1"/>
                          </a:solidFill>
                          <a:effectLst/>
                        </a:rPr>
                        <a:t>عنوان طرح: </a:t>
                      </a:r>
                      <a:r>
                        <a:rPr lang="ar-SA" sz="1800" b="1" dirty="0">
                          <a:solidFill>
                            <a:schemeClr val="tx1"/>
                          </a:solidFill>
                          <a:effectLst/>
                        </a:rPr>
                        <a:t>مقاله پذیرش شده شفاهی (جایگاه اقوام کرد درگذر تاریخ با هدف احیای آن در پوشاک ملی) </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66511922"/>
                  </a:ext>
                </a:extLst>
              </a:tr>
              <a:tr h="1353627">
                <a:tc>
                  <a:txBody>
                    <a:bodyPr/>
                    <a:lstStyle/>
                    <a:p>
                      <a:pPr algn="r" rtl="1">
                        <a:lnSpc>
                          <a:spcPct val="107000"/>
                        </a:lnSpc>
                        <a:spcAft>
                          <a:spcPts val="800"/>
                        </a:spcAft>
                      </a:pPr>
                      <a:r>
                        <a:rPr lang="fa-IR" sz="1800" b="1" dirty="0">
                          <a:solidFill>
                            <a:schemeClr val="tx1"/>
                          </a:solidFill>
                          <a:effectLst/>
                        </a:rPr>
                        <a:t>مشخصات ومزایای طرح: </a:t>
                      </a:r>
                      <a:endParaRPr lang="en-US" sz="1800" b="1" dirty="0">
                        <a:solidFill>
                          <a:schemeClr val="tx1"/>
                        </a:solidFill>
                        <a:effectLst/>
                      </a:endParaRPr>
                    </a:p>
                    <a:p>
                      <a:pPr algn="r" rtl="1">
                        <a:lnSpc>
                          <a:spcPct val="107000"/>
                        </a:lnSpc>
                        <a:spcAft>
                          <a:spcPts val="800"/>
                        </a:spcAft>
                      </a:pPr>
                      <a:r>
                        <a:rPr lang="fa-IR" sz="1800" b="1" dirty="0">
                          <a:solidFill>
                            <a:schemeClr val="tx1"/>
                          </a:solidFill>
                          <a:effectLst/>
                        </a:rPr>
                        <a:t>لباس از بارزترین نمادهای فرهنگی، مهم‌ترین و مشخص‌ترین مظاهر قومی و همچنین از سریع الانتقال‌ترین</a:t>
                      </a:r>
                      <a:endParaRPr lang="en-US" sz="1800" b="1" dirty="0">
                        <a:solidFill>
                          <a:schemeClr val="tx1"/>
                        </a:solidFill>
                        <a:effectLst/>
                      </a:endParaRPr>
                    </a:p>
                    <a:p>
                      <a:pPr algn="r" rtl="1">
                        <a:lnSpc>
                          <a:spcPct val="107000"/>
                        </a:lnSpc>
                        <a:spcAft>
                          <a:spcPts val="800"/>
                        </a:spcAft>
                      </a:pPr>
                      <a:r>
                        <a:rPr lang="fa-IR" sz="1800" b="1" dirty="0">
                          <a:solidFill>
                            <a:schemeClr val="tx1"/>
                          </a:solidFill>
                          <a:effectLst/>
                        </a:rPr>
                        <a:t>نشانه‌های فرهنگی- تاریخی است که به سرعت تحت تاثیر پدیده‌های فرهنگ‌پذیری در بین جوامع گوناگون</a:t>
                      </a:r>
                      <a:endParaRPr lang="en-US" sz="1800" b="1" dirty="0">
                        <a:solidFill>
                          <a:schemeClr val="tx1"/>
                        </a:solidFill>
                        <a:effectLst/>
                      </a:endParaRPr>
                    </a:p>
                    <a:p>
                      <a:pPr algn="r" rtl="1">
                        <a:lnSpc>
                          <a:spcPct val="107000"/>
                        </a:lnSpc>
                        <a:spcAft>
                          <a:spcPts val="800"/>
                        </a:spcAft>
                      </a:pPr>
                      <a:r>
                        <a:rPr lang="fa-IR" sz="1800" b="1" dirty="0">
                          <a:solidFill>
                            <a:schemeClr val="tx1"/>
                          </a:solidFill>
                          <a:effectLst/>
                        </a:rPr>
                        <a:t>انسانی قرار می‌گیرد. در این پژوهش این موضوع از نگاه اقوام کرد ارزیابی شده است.</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32087859"/>
                  </a:ext>
                </a:extLst>
              </a:tr>
            </a:tbl>
          </a:graphicData>
        </a:graphic>
      </p:graphicFrame>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9692451" y="1370092"/>
            <a:ext cx="800233" cy="1152441"/>
          </a:xfrm>
          <a:prstGeom prst="rect">
            <a:avLst/>
          </a:prstGeom>
          <a:noFill/>
        </p:spPr>
      </p:pic>
      <p:pic>
        <p:nvPicPr>
          <p:cNvPr id="9" name="Picture 8" descr="C:\Users\PC07\Desktop\1\صبا شاه محمدی .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4100" y="1370092"/>
            <a:ext cx="846010" cy="1152441"/>
          </a:xfrm>
          <a:prstGeom prst="rect">
            <a:avLst/>
          </a:prstGeom>
          <a:noFill/>
          <a:ln>
            <a:noFill/>
          </a:ln>
        </p:spPr>
      </p:pic>
      <p:pic>
        <p:nvPicPr>
          <p:cNvPr id="10" name="Picture 9" descr="C:\Users\PC07\Desktop\1\هانیه خانمحمدی.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8212" y="1370092"/>
            <a:ext cx="866137" cy="1152441"/>
          </a:xfrm>
          <a:prstGeom prst="rect">
            <a:avLst/>
          </a:prstGeom>
          <a:noFill/>
          <a:ln>
            <a:noFill/>
          </a:ln>
        </p:spPr>
      </p:pic>
    </p:spTree>
    <p:extLst>
      <p:ext uri="{BB962C8B-B14F-4D97-AF65-F5344CB8AC3E}">
        <p14:creationId xmlns:p14="http://schemas.microsoft.com/office/powerpoint/2010/main" val="3290486149"/>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3000"/>
                            </p:stCondLst>
                            <p:childTnLst>
                              <p:par>
                                <p:cTn id="25" presetID="16" presetClass="entr" presetSubtype="21" fill="hold" nodeType="after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par>
                          <p:cTn id="28" fill="hold">
                            <p:stCondLst>
                              <p:cond delay="4000"/>
                            </p:stCondLst>
                            <p:childTnLst>
                              <p:par>
                                <p:cTn id="29" presetID="16" presetClass="entr" presetSubtype="21" fill="hold"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par>
                          <p:cTn id="32" fill="hold">
                            <p:stCondLst>
                              <p:cond delay="5000"/>
                            </p:stCondLst>
                            <p:childTnLst>
                              <p:par>
                                <p:cTn id="33" presetID="16" presetClass="entr" presetSubtype="21" fill="hold" nodeType="afterEffect">
                                  <p:stCondLst>
                                    <p:cond delay="50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6000"/>
                            </p:stCondLst>
                            <p:childTnLst>
                              <p:par>
                                <p:cTn id="37" presetID="16" presetClass="entr" presetSubtype="21" fill="hold" nodeType="afterEffect">
                                  <p:stCondLst>
                                    <p:cond delay="50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par>
                          <p:cTn id="40" fill="hold">
                            <p:stCondLst>
                              <p:cond delay="7000"/>
                            </p:stCondLst>
                            <p:childTnLst>
                              <p:par>
                                <p:cTn id="41" presetID="16" presetClass="entr" presetSubtype="21" fill="hold" nodeType="afterEffect">
                                  <p:stCondLst>
                                    <p:cond delay="50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0322" y="256508"/>
            <a:ext cx="1252538" cy="139065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035668821"/>
              </p:ext>
            </p:extLst>
          </p:nvPr>
        </p:nvGraphicFramePr>
        <p:xfrm>
          <a:off x="6217077" y="2678239"/>
          <a:ext cx="5312936" cy="3953383"/>
        </p:xfrm>
        <a:graphic>
          <a:graphicData uri="http://schemas.openxmlformats.org/drawingml/2006/table">
            <a:tbl>
              <a:tblPr rtl="1" firstRow="1" firstCol="1" bandRow="1">
                <a:tableStyleId>{793D81CF-94F2-401A-BA57-92F5A7B2D0C5}</a:tableStyleId>
              </a:tblPr>
              <a:tblGrid>
                <a:gridCol w="2352723">
                  <a:extLst>
                    <a:ext uri="{9D8B030D-6E8A-4147-A177-3AD203B41FA5}">
                      <a16:colId xmlns:a16="http://schemas.microsoft.com/office/drawing/2014/main" val="919281856"/>
                    </a:ext>
                  </a:extLst>
                </a:gridCol>
                <a:gridCol w="2960213">
                  <a:extLst>
                    <a:ext uri="{9D8B030D-6E8A-4147-A177-3AD203B41FA5}">
                      <a16:colId xmlns:a16="http://schemas.microsoft.com/office/drawing/2014/main" val="3985089085"/>
                    </a:ext>
                  </a:extLst>
                </a:gridCol>
              </a:tblGrid>
              <a:tr h="1266170">
                <a:tc>
                  <a:txBody>
                    <a:bodyPr/>
                    <a:lstStyle/>
                    <a:p>
                      <a:pPr algn="r" rtl="1">
                        <a:lnSpc>
                          <a:spcPct val="107000"/>
                        </a:lnSpc>
                        <a:spcAft>
                          <a:spcPts val="800"/>
                        </a:spcAft>
                      </a:pPr>
                      <a:r>
                        <a:rPr lang="fa-IR" sz="1800" b="1" dirty="0">
                          <a:effectLst/>
                        </a:rPr>
                        <a:t>نام و نام خانوادگی:                   </a:t>
                      </a:r>
                      <a:r>
                        <a:rPr lang="ar-SA" sz="1800" b="1" dirty="0">
                          <a:effectLst/>
                        </a:rPr>
                        <a:t>مرسده فاطمه یزدان بخش*</a:t>
                      </a:r>
                      <a:endParaRPr lang="en-US" sz="1800" b="1" dirty="0">
                        <a:effectLst/>
                      </a:endParaRPr>
                    </a:p>
                    <a:p>
                      <a:pPr algn="r" rtl="1">
                        <a:lnSpc>
                          <a:spcPct val="107000"/>
                        </a:lnSpc>
                        <a:spcAft>
                          <a:spcPts val="800"/>
                        </a:spcAft>
                      </a:pPr>
                      <a:r>
                        <a:rPr lang="fa-IR" sz="1800" b="1" dirty="0">
                          <a:effectLst/>
                        </a:rPr>
                        <a:t>سمانه بیات –الهام سلیمی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439410403"/>
                  </a:ext>
                </a:extLst>
              </a:tr>
              <a:tr h="1167958">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مهندسی نساجی – طراحی لباس</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تحصیلی:دکترای تخصصی وگروه دانشجویان کاردانی طراحی لباس</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51230152"/>
                  </a:ext>
                </a:extLst>
              </a:tr>
              <a:tr h="700417">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688187508"/>
                  </a:ext>
                </a:extLst>
              </a:tr>
              <a:tr h="730385">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2405047353"/>
                  </a:ext>
                </a:extLst>
              </a:tr>
            </a:tbl>
          </a:graphicData>
        </a:graphic>
      </p:graphicFrame>
      <p:pic>
        <p:nvPicPr>
          <p:cNvPr id="6" name="Picture 5"/>
          <p:cNvPicPr/>
          <p:nvPr/>
        </p:nvPicPr>
        <p:blipFill>
          <a:blip r:embed="rId3"/>
          <a:stretch>
            <a:fillRect/>
          </a:stretch>
        </p:blipFill>
        <p:spPr>
          <a:xfrm>
            <a:off x="289242" y="3814763"/>
            <a:ext cx="5244617" cy="281685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688952778"/>
              </p:ext>
            </p:extLst>
          </p:nvPr>
        </p:nvGraphicFramePr>
        <p:xfrm>
          <a:off x="568258" y="256508"/>
          <a:ext cx="5346768" cy="3483610"/>
        </p:xfrm>
        <a:graphic>
          <a:graphicData uri="http://schemas.openxmlformats.org/drawingml/2006/table">
            <a:tbl>
              <a:tblPr rtl="1" firstRow="1" firstCol="1" bandRow="1">
                <a:tableStyleId>{1FECB4D8-DB02-4DC6-A0A2-4F2EBAE1DC90}</a:tableStyleId>
              </a:tblPr>
              <a:tblGrid>
                <a:gridCol w="5346768">
                  <a:extLst>
                    <a:ext uri="{9D8B030D-6E8A-4147-A177-3AD203B41FA5}">
                      <a16:colId xmlns:a16="http://schemas.microsoft.com/office/drawing/2014/main" val="2208088148"/>
                    </a:ext>
                  </a:extLst>
                </a:gridCol>
              </a:tblGrid>
              <a:tr h="585244">
                <a:tc>
                  <a:txBody>
                    <a:bodyPr/>
                    <a:lstStyle/>
                    <a:p>
                      <a:pPr algn="just" rtl="1">
                        <a:spcAft>
                          <a:spcPts val="0"/>
                        </a:spcAft>
                      </a:pPr>
                      <a:r>
                        <a:rPr lang="fa-IR" sz="1800" b="1" dirty="0">
                          <a:solidFill>
                            <a:schemeClr val="tx1"/>
                          </a:solidFill>
                          <a:effectLst/>
                        </a:rPr>
                        <a:t>عنوان طرح: مقاله(بررسی قدمت تاریخی و تجاری پارچه ترمه یزد با هدف تجاری سازی دوباره آن</a:t>
                      </a:r>
                      <a:endParaRPr lang="en-US" sz="1800" b="1" dirty="0">
                        <a:solidFill>
                          <a:schemeClr val="tx1"/>
                        </a:solidFill>
                        <a:effectLst/>
                      </a:endParaRPr>
                    </a:p>
                    <a:p>
                      <a:pPr algn="r" rtl="1">
                        <a:lnSpc>
                          <a:spcPct val="107000"/>
                        </a:lnSpc>
                        <a:spcAft>
                          <a:spcPts val="800"/>
                        </a:spcAft>
                      </a:pPr>
                      <a:r>
                        <a:rPr lang="ar-SA" sz="1800" b="1" dirty="0">
                          <a:solidFill>
                            <a:schemeClr val="tx1"/>
                          </a:solidFill>
                          <a:effectLst/>
                        </a:rPr>
                        <a:t>)</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1479428"/>
                  </a:ext>
                </a:extLst>
              </a:tr>
              <a:tr h="1551215">
                <a:tc>
                  <a:txBody>
                    <a:bodyPr/>
                    <a:lstStyle/>
                    <a:p>
                      <a:pPr algn="just" rtl="1">
                        <a:lnSpc>
                          <a:spcPct val="107000"/>
                        </a:lnSpc>
                        <a:spcAft>
                          <a:spcPts val="800"/>
                        </a:spcAft>
                      </a:pPr>
                      <a:r>
                        <a:rPr lang="fa-IR" sz="1800" b="1" dirty="0">
                          <a:solidFill>
                            <a:schemeClr val="tx1"/>
                          </a:solidFill>
                          <a:effectLst/>
                        </a:rPr>
                        <a:t>مشخصات ومزایای طرح: </a:t>
                      </a:r>
                      <a:r>
                        <a:rPr lang="ar-SA" sz="1800" b="1" dirty="0">
                          <a:solidFill>
                            <a:schemeClr val="tx1"/>
                          </a:solidFill>
                          <a:effectLst/>
                        </a:rPr>
                        <a:t>هنر </a:t>
                      </a:r>
                      <a:r>
                        <a:rPr lang="ar-SA" sz="1800" b="1" u="sng" dirty="0">
                          <a:solidFill>
                            <a:schemeClr val="tx1"/>
                          </a:solidFill>
                          <a:effectLst/>
                          <a:hlinkClick r:id="rId4" tooltip="پارچه"/>
                        </a:rPr>
                        <a:t>پارچه</a:t>
                      </a:r>
                      <a:r>
                        <a:rPr lang="en-US" sz="1800" b="1" dirty="0">
                          <a:solidFill>
                            <a:schemeClr val="tx1"/>
                          </a:solidFill>
                          <a:effectLst/>
                        </a:rPr>
                        <a:t> </a:t>
                      </a:r>
                      <a:r>
                        <a:rPr lang="ar-SA" sz="1800" b="1" dirty="0">
                          <a:solidFill>
                            <a:schemeClr val="tx1"/>
                          </a:solidFill>
                          <a:effectLst/>
                        </a:rPr>
                        <a:t>بافی و </a:t>
                      </a:r>
                      <a:r>
                        <a:rPr lang="ar-SA" sz="1800" b="1" u="sng" dirty="0">
                          <a:solidFill>
                            <a:schemeClr val="tx1"/>
                          </a:solidFill>
                          <a:effectLst/>
                          <a:hlinkClick r:id="rId5" tooltip="طراحی"/>
                        </a:rPr>
                        <a:t>طراحی</a:t>
                      </a:r>
                      <a:r>
                        <a:rPr lang="en-US" sz="1800" b="1" dirty="0">
                          <a:solidFill>
                            <a:schemeClr val="tx1"/>
                          </a:solidFill>
                          <a:effectLst/>
                        </a:rPr>
                        <a:t> </a:t>
                      </a:r>
                      <a:r>
                        <a:rPr lang="ar-SA" sz="1800" b="1" dirty="0">
                          <a:solidFill>
                            <a:schemeClr val="tx1"/>
                          </a:solidFill>
                          <a:effectLst/>
                        </a:rPr>
                        <a:t>پارچه، به دلیل کاربردهای مهم آن در زندگی انسان، همواره مورد توجه حکومت ها و مردم بوده است. دو سلسله ی هم عصر صفوی و عثمانی نیز، در اثر حمایت و توجه خاص پادشاهانشان ،به این هنر موفق به تولید </a:t>
                      </a:r>
                      <a:r>
                        <a:rPr lang="ar-SA" sz="1800" b="1" u="sng" dirty="0">
                          <a:solidFill>
                            <a:schemeClr val="tx1"/>
                          </a:solidFill>
                          <a:effectLst/>
                          <a:hlinkClick r:id="rId4" tooltip="پارچه"/>
                        </a:rPr>
                        <a:t>پارچه</a:t>
                      </a:r>
                      <a:r>
                        <a:rPr lang="en-US" sz="1800" b="1" dirty="0">
                          <a:solidFill>
                            <a:schemeClr val="tx1"/>
                          </a:solidFill>
                          <a:effectLst/>
                        </a:rPr>
                        <a:t> </a:t>
                      </a:r>
                      <a:r>
                        <a:rPr lang="ar-SA" sz="1800" b="1" dirty="0">
                          <a:solidFill>
                            <a:schemeClr val="tx1"/>
                          </a:solidFill>
                          <a:effectLst/>
                        </a:rPr>
                        <a:t>هایی فاخرشدند.این </a:t>
                      </a:r>
                      <a:r>
                        <a:rPr lang="ar-SA" sz="1800" b="1" u="sng" dirty="0">
                          <a:solidFill>
                            <a:schemeClr val="tx1"/>
                          </a:solidFill>
                          <a:effectLst/>
                          <a:hlinkClick r:id="rId4" tooltip="پارچه"/>
                        </a:rPr>
                        <a:t>پارچه</a:t>
                      </a:r>
                      <a:r>
                        <a:rPr lang="en-US" sz="1800" b="1" dirty="0">
                          <a:solidFill>
                            <a:schemeClr val="tx1"/>
                          </a:solidFill>
                          <a:effectLst/>
                        </a:rPr>
                        <a:t> </a:t>
                      </a:r>
                      <a:r>
                        <a:rPr lang="ar-SA" sz="1800" b="1" dirty="0">
                          <a:solidFill>
                            <a:schemeClr val="tx1"/>
                          </a:solidFill>
                          <a:effectLst/>
                        </a:rPr>
                        <a:t>ها دارای شباهت ها و تاثیرپذیری های متقابل و همچنین تفاوت هایی از نظر نقوش و رنگ های مورد استفاده بودند.لذا در این پژوهش با نگاهی جامع به قدمت تاریخی این </a:t>
                      </a:r>
                      <a:r>
                        <a:rPr lang="ar-SA" sz="1800" b="1" u="sng" dirty="0">
                          <a:solidFill>
                            <a:schemeClr val="tx1"/>
                          </a:solidFill>
                          <a:effectLst/>
                          <a:hlinkClick r:id="rId4" tooltip="پارچه"/>
                        </a:rPr>
                        <a:t>پارچه</a:t>
                      </a:r>
                      <a:r>
                        <a:rPr lang="en-US" sz="1800" b="1" dirty="0">
                          <a:solidFill>
                            <a:schemeClr val="tx1"/>
                          </a:solidFill>
                          <a:effectLst/>
                        </a:rPr>
                        <a:t> </a:t>
                      </a:r>
                      <a:r>
                        <a:rPr lang="ar-SA" sz="1800" b="1" dirty="0">
                          <a:solidFill>
                            <a:schemeClr val="tx1"/>
                          </a:solidFill>
                          <a:effectLst/>
                        </a:rPr>
                        <a:t>سنتی ایرانی عوامل تاثیرگذار بر استفاده دوباره آن مورد ارزیابی قرار گرفته است</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85284434"/>
                  </a:ext>
                </a:extLst>
              </a:tr>
            </a:tbl>
          </a:graphicData>
        </a:graphic>
      </p:graphicFrame>
      <p:pic>
        <p:nvPicPr>
          <p:cNvPr id="8" name="Picture 7" descr="D:\بیات . jpg.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5709" y="1399065"/>
            <a:ext cx="758798" cy="1168906"/>
          </a:xfrm>
          <a:prstGeom prst="rect">
            <a:avLst/>
          </a:prstGeom>
          <a:noFill/>
          <a:ln>
            <a:noFill/>
          </a:ln>
        </p:spPr>
      </p:pic>
      <p:pic>
        <p:nvPicPr>
          <p:cNvPr id="9" name="Picture 8" descr="D:\سلیمی . jpg.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36811" y="1399065"/>
            <a:ext cx="947082" cy="1168907"/>
          </a:xfrm>
          <a:prstGeom prst="rect">
            <a:avLst/>
          </a:prstGeom>
          <a:noFill/>
          <a:ln>
            <a:noFill/>
          </a:ln>
        </p:spPr>
      </p:pic>
    </p:spTree>
    <p:extLst>
      <p:ext uri="{BB962C8B-B14F-4D97-AF65-F5344CB8AC3E}">
        <p14:creationId xmlns:p14="http://schemas.microsoft.com/office/powerpoint/2010/main" val="2697009890"/>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3000"/>
                            </p:stCondLst>
                            <p:childTnLst>
                              <p:par>
                                <p:cTn id="25" presetID="16" presetClass="entr" presetSubtype="21" fill="hold"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par>
                          <p:cTn id="28" fill="hold">
                            <p:stCondLst>
                              <p:cond delay="4000"/>
                            </p:stCondLst>
                            <p:childTnLst>
                              <p:par>
                                <p:cTn id="29" presetID="16" presetClass="entr" presetSubtype="21" fill="hold" nodeType="after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par>
                          <p:cTn id="32" fill="hold">
                            <p:stCondLst>
                              <p:cond delay="5000"/>
                            </p:stCondLst>
                            <p:childTnLst>
                              <p:par>
                                <p:cTn id="33" presetID="16" presetClass="entr" presetSubtype="21" fill="hold" nodeType="afterEffect">
                                  <p:stCondLst>
                                    <p:cond delay="50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par>
                          <p:cTn id="36" fill="hold">
                            <p:stCondLst>
                              <p:cond delay="6000"/>
                            </p:stCondLst>
                            <p:childTnLst>
                              <p:par>
                                <p:cTn id="37" presetID="16" presetClass="entr" presetSubtype="21" fill="hold" nodeType="afterEffect">
                                  <p:stCondLst>
                                    <p:cond delay="50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8900" y="177941"/>
            <a:ext cx="1764423" cy="2364920"/>
          </a:xfrm>
          <a:prstGeom prst="rect">
            <a:avLst/>
          </a:prstGeom>
        </p:spPr>
      </p:pic>
      <p:sp>
        <p:nvSpPr>
          <p:cNvPr id="5" name="Rectangle 4"/>
          <p:cNvSpPr/>
          <p:nvPr/>
        </p:nvSpPr>
        <p:spPr>
          <a:xfrm>
            <a:off x="816522" y="211373"/>
            <a:ext cx="4610100" cy="46166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fa-IR" sz="2400" b="1" dirty="0">
                <a:latin typeface="Calibri" panose="020F0502020204030204" pitchFamily="34" charset="0"/>
                <a:ea typeface="Calibri" panose="020F0502020204030204" pitchFamily="34" charset="0"/>
                <a:cs typeface="B Titr" panose="00000700000000000000" pitchFamily="2" charset="-78"/>
              </a:rPr>
              <a:t>ترجمه های احمد حسینی در سه سال اخیر</a:t>
            </a:r>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2619945691"/>
              </p:ext>
            </p:extLst>
          </p:nvPr>
        </p:nvGraphicFramePr>
        <p:xfrm>
          <a:off x="6217077" y="2678239"/>
          <a:ext cx="5312936" cy="3864930"/>
        </p:xfrm>
        <a:graphic>
          <a:graphicData uri="http://schemas.openxmlformats.org/drawingml/2006/table">
            <a:tbl>
              <a:tblPr rtl="1" firstRow="1" firstCol="1" bandRow="1">
                <a:tableStyleId>{793D81CF-94F2-401A-BA57-92F5A7B2D0C5}</a:tableStyleId>
              </a:tblPr>
              <a:tblGrid>
                <a:gridCol w="2352723">
                  <a:extLst>
                    <a:ext uri="{9D8B030D-6E8A-4147-A177-3AD203B41FA5}">
                      <a16:colId xmlns:a16="http://schemas.microsoft.com/office/drawing/2014/main" val="919281856"/>
                    </a:ext>
                  </a:extLst>
                </a:gridCol>
                <a:gridCol w="2960213">
                  <a:extLst>
                    <a:ext uri="{9D8B030D-6E8A-4147-A177-3AD203B41FA5}">
                      <a16:colId xmlns:a16="http://schemas.microsoft.com/office/drawing/2014/main" val="3985089085"/>
                    </a:ext>
                  </a:extLst>
                </a:gridCol>
              </a:tblGrid>
              <a:tr h="1266170">
                <a:tc>
                  <a:txBody>
                    <a:bodyPr/>
                    <a:lstStyle/>
                    <a:p>
                      <a:pPr algn="r" rtl="1">
                        <a:lnSpc>
                          <a:spcPct val="107000"/>
                        </a:lnSpc>
                        <a:spcAft>
                          <a:spcPts val="800"/>
                        </a:spcAft>
                      </a:pPr>
                      <a:r>
                        <a:rPr lang="fa-IR" sz="1800" b="1" dirty="0">
                          <a:effectLst/>
                        </a:rPr>
                        <a:t>نام و نام خانوادگی:                   </a:t>
                      </a:r>
                      <a:r>
                        <a:rPr lang="fa-IR" sz="1800" b="1" dirty="0" smtClean="0">
                          <a:effectLst/>
                        </a:rPr>
                        <a:t>احمد</a:t>
                      </a:r>
                      <a:r>
                        <a:rPr lang="fa-IR" sz="1800" b="1" baseline="0" dirty="0" smtClean="0">
                          <a:effectLst/>
                        </a:rPr>
                        <a:t> حسینی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439410403"/>
                  </a:ext>
                </a:extLst>
              </a:tr>
              <a:tr h="1167958">
                <a:tc>
                  <a:txBody>
                    <a:bodyPr/>
                    <a:lstStyle/>
                    <a:p>
                      <a:pPr algn="r" rtl="1">
                        <a:lnSpc>
                          <a:spcPct val="107000"/>
                        </a:lnSpc>
                        <a:spcAft>
                          <a:spcPts val="800"/>
                        </a:spcAft>
                      </a:pPr>
                      <a:r>
                        <a:rPr lang="fa-IR" sz="1800" b="1" dirty="0">
                          <a:effectLst/>
                        </a:rPr>
                        <a:t>رشته </a:t>
                      </a:r>
                      <a:r>
                        <a:rPr lang="fa-IR" sz="1800" b="1" dirty="0" smtClean="0">
                          <a:effectLst/>
                        </a:rPr>
                        <a:t>تحصیلی:</a:t>
                      </a:r>
                    </a:p>
                    <a:p>
                      <a:pPr algn="r" rtl="1">
                        <a:lnSpc>
                          <a:spcPct val="107000"/>
                        </a:lnSpc>
                        <a:spcAft>
                          <a:spcPts val="800"/>
                        </a:spcAft>
                      </a:pPr>
                      <a:r>
                        <a:rPr lang="fa-IR" sz="1800" b="1" dirty="0" smtClean="0">
                          <a:effectLst/>
                        </a:rPr>
                        <a:t>مترجمی زبان</a:t>
                      </a:r>
                      <a:endParaRPr lang="en-US" sz="1800" b="1" dirty="0">
                        <a:effectLst/>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a:t>
                      </a:r>
                      <a:r>
                        <a:rPr lang="fa-IR" sz="1800" b="1" dirty="0" smtClean="0">
                          <a:effectLst/>
                        </a:rPr>
                        <a:t>تحصیلی:</a:t>
                      </a:r>
                    </a:p>
                    <a:p>
                      <a:pPr algn="r" rtl="0">
                        <a:lnSpc>
                          <a:spcPct val="107000"/>
                        </a:lnSpc>
                        <a:spcAft>
                          <a:spcPts val="800"/>
                        </a:spcAft>
                      </a:pPr>
                      <a:r>
                        <a:rPr lang="fa-IR" sz="1800" b="1" dirty="0" smtClean="0">
                          <a:effectLst/>
                          <a:latin typeface="+mn-lt"/>
                          <a:cs typeface="+mn-cs"/>
                        </a:rPr>
                        <a:t>کارشناسی</a:t>
                      </a:r>
                      <a:r>
                        <a:rPr lang="fa-IR" sz="1800" b="1" baseline="0" dirty="0" smtClean="0">
                          <a:effectLst/>
                          <a:latin typeface="+mn-lt"/>
                          <a:cs typeface="+mn-cs"/>
                        </a:rPr>
                        <a:t> ارشد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51230152"/>
                  </a:ext>
                </a:extLst>
              </a:tr>
              <a:tr h="700417">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fa-IR" sz="1800" b="1" dirty="0" smtClean="0">
                          <a:effectLst/>
                        </a:rPr>
                        <a:t>O      مدرس </a:t>
                      </a:r>
                      <a:r>
                        <a:rPr lang="en-US" sz="1800" b="1" dirty="0" smtClean="0">
                          <a:effectLst/>
                          <a:sym typeface="Wingdings" panose="05000000000000000000" pitchFamily="2" charset="2"/>
                        </a:rPr>
                        <a:t></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688187508"/>
                  </a:ext>
                </a:extLst>
              </a:tr>
              <a:tr h="730385">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2405047353"/>
                  </a:ext>
                </a:extLst>
              </a:tr>
            </a:tbl>
          </a:graphicData>
        </a:graphic>
      </p:graphicFrame>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3683545" y="762588"/>
            <a:ext cx="2333625" cy="3758565"/>
          </a:xfrm>
          <a:prstGeom prst="rect">
            <a:avLst/>
          </a:prstGeom>
        </p:spPr>
      </p:pic>
      <p:sp>
        <p:nvSpPr>
          <p:cNvPr id="8" name="Rectangle 7"/>
          <p:cNvSpPr/>
          <p:nvPr/>
        </p:nvSpPr>
        <p:spPr>
          <a:xfrm>
            <a:off x="157655" y="4610704"/>
            <a:ext cx="4762500" cy="20681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lnSpc>
                <a:spcPct val="107000"/>
              </a:lnSpc>
              <a:spcAft>
                <a:spcPts val="800"/>
              </a:spcAft>
            </a:pPr>
            <a:r>
              <a:rPr lang="fa-IR" sz="2400" b="1" dirty="0">
                <a:latin typeface="Calibri" panose="020F0502020204030204" pitchFamily="34" charset="0"/>
                <a:ea typeface="Calibri" panose="020F0502020204030204" pitchFamily="34" charset="0"/>
                <a:cs typeface="B Nazanin" panose="00000400000000000000" pitchFamily="2" charset="-78"/>
              </a:rPr>
              <a:t>اهمیت کتاب: سزار آیرا ، نویسنده‌ ای آرژانتینی است که در جای‌جای نثرش خلاقیت، زبان خاص و تصویرسازی‌های نو و شگفت‌انگیزی به‌چشم می‌خورد. او خواننده را مجذوب و همراه خود می‌کند.</a:t>
            </a:r>
            <a:endParaRPr lang="en-US" sz="24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64785115"/>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3000"/>
                            </p:stCondLst>
                            <p:childTnLst>
                              <p:par>
                                <p:cTn id="25" presetID="16" presetClass="entr" presetSubtype="21" fill="hold" grpId="0" nodeType="afterEffect">
                                  <p:stCondLst>
                                    <p:cond delay="50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par>
                          <p:cTn id="28" fill="hold">
                            <p:stCondLst>
                              <p:cond delay="4000"/>
                            </p:stCondLst>
                            <p:childTnLst>
                              <p:par>
                                <p:cTn id="29" presetID="16" presetClass="entr" presetSubtype="21" fill="hold" nodeType="after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par>
                          <p:cTn id="32" fill="hold">
                            <p:stCondLst>
                              <p:cond delay="5000"/>
                            </p:stCondLst>
                            <p:childTnLst>
                              <p:par>
                                <p:cTn id="33" presetID="16" presetClass="entr" presetSubtype="21" fill="hold" grpId="0" nodeType="afterEffect">
                                  <p:stCondLst>
                                    <p:cond delay="50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1905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3714258" y="166370"/>
            <a:ext cx="2128837" cy="3605530"/>
          </a:xfrm>
          <a:prstGeom prst="rect">
            <a:avLst/>
          </a:prstGeom>
        </p:spPr>
      </p:pic>
      <p:sp>
        <p:nvSpPr>
          <p:cNvPr id="7" name="Rectangle 6"/>
          <p:cNvSpPr/>
          <p:nvPr/>
        </p:nvSpPr>
        <p:spPr>
          <a:xfrm>
            <a:off x="381000" y="4047202"/>
            <a:ext cx="5010150" cy="255454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r"/>
            <a:r>
              <a:rPr lang="fa-IR" sz="2000" b="1" dirty="0">
                <a:latin typeface="Calibri" panose="020F0502020204030204" pitchFamily="34" charset="0"/>
                <a:ea typeface="Calibri" panose="020F0502020204030204" pitchFamily="34" charset="0"/>
                <a:cs typeface="B Nazanin" panose="00000400000000000000" pitchFamily="2" charset="-78"/>
              </a:rPr>
              <a:t>کتاب «ترامپ» نوشته آلن بدیو، فیلسوف فرانسوی، با ترجمه احمد حسینی که در نشر مانیا هنر منتشر شده است؛ شامل دو سخنرانی از او در دانشگاه‌های آمریکا است که به تحلیل شخصیت ترامپ و سرمایه‌داری جهانی پرداخته است. این سخنرانی‌ها بعد از اعلام ریاست جمهوری ترامپ در سال 2016 در دانشگاه های آمریکا انجام شده اند. بدیو در کتاب ترامپ شخصیت او را از منظر خویش مورد بررسی قرار داده است.</a:t>
            </a:r>
            <a:endParaRPr lang="en-US" sz="20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900" y="177941"/>
            <a:ext cx="1764423" cy="236492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132009860"/>
              </p:ext>
            </p:extLst>
          </p:nvPr>
        </p:nvGraphicFramePr>
        <p:xfrm>
          <a:off x="6217077" y="2678239"/>
          <a:ext cx="5312936" cy="3864930"/>
        </p:xfrm>
        <a:graphic>
          <a:graphicData uri="http://schemas.openxmlformats.org/drawingml/2006/table">
            <a:tbl>
              <a:tblPr rtl="1" firstRow="1" firstCol="1" bandRow="1">
                <a:tableStyleId>{793D81CF-94F2-401A-BA57-92F5A7B2D0C5}</a:tableStyleId>
              </a:tblPr>
              <a:tblGrid>
                <a:gridCol w="2352723">
                  <a:extLst>
                    <a:ext uri="{9D8B030D-6E8A-4147-A177-3AD203B41FA5}">
                      <a16:colId xmlns:a16="http://schemas.microsoft.com/office/drawing/2014/main" val="919281856"/>
                    </a:ext>
                  </a:extLst>
                </a:gridCol>
                <a:gridCol w="2960213">
                  <a:extLst>
                    <a:ext uri="{9D8B030D-6E8A-4147-A177-3AD203B41FA5}">
                      <a16:colId xmlns:a16="http://schemas.microsoft.com/office/drawing/2014/main" val="3985089085"/>
                    </a:ext>
                  </a:extLst>
                </a:gridCol>
              </a:tblGrid>
              <a:tr h="1266170">
                <a:tc>
                  <a:txBody>
                    <a:bodyPr/>
                    <a:lstStyle/>
                    <a:p>
                      <a:pPr algn="r" rtl="1">
                        <a:lnSpc>
                          <a:spcPct val="107000"/>
                        </a:lnSpc>
                        <a:spcAft>
                          <a:spcPts val="800"/>
                        </a:spcAft>
                      </a:pPr>
                      <a:r>
                        <a:rPr lang="fa-IR" sz="1800" b="1" dirty="0">
                          <a:effectLst/>
                        </a:rPr>
                        <a:t>نام و نام خانوادگی:                   </a:t>
                      </a:r>
                      <a:r>
                        <a:rPr lang="fa-IR" sz="1800" b="1" dirty="0" smtClean="0">
                          <a:effectLst/>
                        </a:rPr>
                        <a:t>احمد</a:t>
                      </a:r>
                      <a:r>
                        <a:rPr lang="fa-IR" sz="1800" b="1" baseline="0" dirty="0" smtClean="0">
                          <a:effectLst/>
                        </a:rPr>
                        <a:t> حسینی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439410403"/>
                  </a:ext>
                </a:extLst>
              </a:tr>
              <a:tr h="1167958">
                <a:tc>
                  <a:txBody>
                    <a:bodyPr/>
                    <a:lstStyle/>
                    <a:p>
                      <a:pPr algn="r" rtl="1">
                        <a:lnSpc>
                          <a:spcPct val="107000"/>
                        </a:lnSpc>
                        <a:spcAft>
                          <a:spcPts val="800"/>
                        </a:spcAft>
                      </a:pPr>
                      <a:r>
                        <a:rPr lang="fa-IR" sz="1800" b="1" dirty="0">
                          <a:effectLst/>
                        </a:rPr>
                        <a:t>رشته </a:t>
                      </a:r>
                      <a:r>
                        <a:rPr lang="fa-IR" sz="1800" b="1" dirty="0" smtClean="0">
                          <a:effectLst/>
                        </a:rPr>
                        <a:t>تحصیلی:</a:t>
                      </a:r>
                    </a:p>
                    <a:p>
                      <a:pPr algn="r" rtl="1">
                        <a:lnSpc>
                          <a:spcPct val="107000"/>
                        </a:lnSpc>
                        <a:spcAft>
                          <a:spcPts val="800"/>
                        </a:spcAft>
                      </a:pPr>
                      <a:r>
                        <a:rPr lang="fa-IR" sz="1800" b="1" dirty="0" smtClean="0">
                          <a:effectLst/>
                        </a:rPr>
                        <a:t>مترجمی زبان</a:t>
                      </a:r>
                      <a:endParaRPr lang="en-US" sz="1800" b="1" dirty="0">
                        <a:effectLst/>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a:t>
                      </a:r>
                      <a:r>
                        <a:rPr lang="fa-IR" sz="1800" b="1" dirty="0" smtClean="0">
                          <a:effectLst/>
                        </a:rPr>
                        <a:t>تحصیلی:</a:t>
                      </a:r>
                    </a:p>
                    <a:p>
                      <a:pPr algn="r" rtl="0">
                        <a:lnSpc>
                          <a:spcPct val="107000"/>
                        </a:lnSpc>
                        <a:spcAft>
                          <a:spcPts val="800"/>
                        </a:spcAft>
                      </a:pPr>
                      <a:r>
                        <a:rPr lang="fa-IR" sz="1800" b="1" dirty="0" smtClean="0">
                          <a:effectLst/>
                          <a:latin typeface="+mn-lt"/>
                          <a:cs typeface="+mn-cs"/>
                        </a:rPr>
                        <a:t>کارشناسی</a:t>
                      </a:r>
                      <a:r>
                        <a:rPr lang="fa-IR" sz="1800" b="1" baseline="0" dirty="0" smtClean="0">
                          <a:effectLst/>
                          <a:latin typeface="+mn-lt"/>
                          <a:cs typeface="+mn-cs"/>
                        </a:rPr>
                        <a:t> ارشد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51230152"/>
                  </a:ext>
                </a:extLst>
              </a:tr>
              <a:tr h="700417">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fa-IR" sz="1800" b="1" dirty="0" smtClean="0">
                          <a:effectLst/>
                        </a:rPr>
                        <a:t>O      مدرس </a:t>
                      </a:r>
                      <a:r>
                        <a:rPr lang="en-US" sz="1800" b="1" dirty="0" smtClean="0">
                          <a:effectLst/>
                          <a:sym typeface="Wingdings" panose="05000000000000000000" pitchFamily="2" charset="2"/>
                        </a:rPr>
                        <a:t></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688187508"/>
                  </a:ext>
                </a:extLst>
              </a:tr>
              <a:tr h="730385">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2405047353"/>
                  </a:ext>
                </a:extLst>
              </a:tr>
            </a:tbl>
          </a:graphicData>
        </a:graphic>
      </p:graphicFrame>
    </p:spTree>
    <p:extLst>
      <p:ext uri="{BB962C8B-B14F-4D97-AF65-F5344CB8AC3E}">
        <p14:creationId xmlns:p14="http://schemas.microsoft.com/office/powerpoint/2010/main" val="2504964666"/>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par>
                          <p:cTn id="24" fill="hold">
                            <p:stCondLst>
                              <p:cond delay="3000"/>
                            </p:stCondLst>
                            <p:childTnLst>
                              <p:par>
                                <p:cTn id="25" presetID="16" presetClass="entr" presetSubtype="21" fill="hold" nodeType="after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par>
                          <p:cTn id="28" fill="hold">
                            <p:stCondLst>
                              <p:cond delay="4000"/>
                            </p:stCondLst>
                            <p:childTnLst>
                              <p:par>
                                <p:cTn id="29" presetID="16" presetClass="entr" presetSubtype="21" fill="hold" grpId="0" nodeType="after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8900" y="177941"/>
            <a:ext cx="1764423" cy="23649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132009860"/>
              </p:ext>
            </p:extLst>
          </p:nvPr>
        </p:nvGraphicFramePr>
        <p:xfrm>
          <a:off x="6217077" y="2678239"/>
          <a:ext cx="5312936" cy="3864930"/>
        </p:xfrm>
        <a:graphic>
          <a:graphicData uri="http://schemas.openxmlformats.org/drawingml/2006/table">
            <a:tbl>
              <a:tblPr rtl="1" firstRow="1" firstCol="1" bandRow="1">
                <a:tableStyleId>{793D81CF-94F2-401A-BA57-92F5A7B2D0C5}</a:tableStyleId>
              </a:tblPr>
              <a:tblGrid>
                <a:gridCol w="2352723">
                  <a:extLst>
                    <a:ext uri="{9D8B030D-6E8A-4147-A177-3AD203B41FA5}">
                      <a16:colId xmlns:a16="http://schemas.microsoft.com/office/drawing/2014/main" val="919281856"/>
                    </a:ext>
                  </a:extLst>
                </a:gridCol>
                <a:gridCol w="2960213">
                  <a:extLst>
                    <a:ext uri="{9D8B030D-6E8A-4147-A177-3AD203B41FA5}">
                      <a16:colId xmlns:a16="http://schemas.microsoft.com/office/drawing/2014/main" val="3985089085"/>
                    </a:ext>
                  </a:extLst>
                </a:gridCol>
              </a:tblGrid>
              <a:tr h="1266170">
                <a:tc>
                  <a:txBody>
                    <a:bodyPr/>
                    <a:lstStyle/>
                    <a:p>
                      <a:pPr algn="r" rtl="1">
                        <a:lnSpc>
                          <a:spcPct val="107000"/>
                        </a:lnSpc>
                        <a:spcAft>
                          <a:spcPts val="800"/>
                        </a:spcAft>
                      </a:pPr>
                      <a:r>
                        <a:rPr lang="fa-IR" sz="1800" b="1" dirty="0">
                          <a:effectLst/>
                        </a:rPr>
                        <a:t>نام و نام خانوادگی:                   </a:t>
                      </a:r>
                      <a:r>
                        <a:rPr lang="fa-IR" sz="1800" b="1" dirty="0" smtClean="0">
                          <a:effectLst/>
                        </a:rPr>
                        <a:t>احمد</a:t>
                      </a:r>
                      <a:r>
                        <a:rPr lang="fa-IR" sz="1800" b="1" baseline="0" dirty="0" smtClean="0">
                          <a:effectLst/>
                        </a:rPr>
                        <a:t> حسینی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439410403"/>
                  </a:ext>
                </a:extLst>
              </a:tr>
              <a:tr h="1167958">
                <a:tc>
                  <a:txBody>
                    <a:bodyPr/>
                    <a:lstStyle/>
                    <a:p>
                      <a:pPr algn="r" rtl="1">
                        <a:lnSpc>
                          <a:spcPct val="107000"/>
                        </a:lnSpc>
                        <a:spcAft>
                          <a:spcPts val="800"/>
                        </a:spcAft>
                      </a:pPr>
                      <a:r>
                        <a:rPr lang="fa-IR" sz="1800" b="1" dirty="0">
                          <a:effectLst/>
                        </a:rPr>
                        <a:t>رشته </a:t>
                      </a:r>
                      <a:r>
                        <a:rPr lang="fa-IR" sz="1800" b="1" dirty="0" smtClean="0">
                          <a:effectLst/>
                        </a:rPr>
                        <a:t>تحصیلی:</a:t>
                      </a:r>
                    </a:p>
                    <a:p>
                      <a:pPr algn="r" rtl="1">
                        <a:lnSpc>
                          <a:spcPct val="107000"/>
                        </a:lnSpc>
                        <a:spcAft>
                          <a:spcPts val="800"/>
                        </a:spcAft>
                      </a:pPr>
                      <a:r>
                        <a:rPr lang="fa-IR" sz="1800" b="1" dirty="0" smtClean="0">
                          <a:effectLst/>
                        </a:rPr>
                        <a:t>مترجمی زبان</a:t>
                      </a:r>
                      <a:endParaRPr lang="en-US" sz="1800" b="1" dirty="0">
                        <a:effectLst/>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a:t>
                      </a:r>
                      <a:r>
                        <a:rPr lang="fa-IR" sz="1800" b="1" dirty="0" smtClean="0">
                          <a:effectLst/>
                        </a:rPr>
                        <a:t>تحصیلی:</a:t>
                      </a:r>
                    </a:p>
                    <a:p>
                      <a:pPr algn="r" rtl="0">
                        <a:lnSpc>
                          <a:spcPct val="107000"/>
                        </a:lnSpc>
                        <a:spcAft>
                          <a:spcPts val="800"/>
                        </a:spcAft>
                      </a:pPr>
                      <a:r>
                        <a:rPr lang="fa-IR" sz="1800" b="1" dirty="0" smtClean="0">
                          <a:effectLst/>
                          <a:latin typeface="+mn-lt"/>
                          <a:cs typeface="+mn-cs"/>
                        </a:rPr>
                        <a:t>کارشناسی</a:t>
                      </a:r>
                      <a:r>
                        <a:rPr lang="fa-IR" sz="1800" b="1" baseline="0" dirty="0" smtClean="0">
                          <a:effectLst/>
                          <a:latin typeface="+mn-lt"/>
                          <a:cs typeface="+mn-cs"/>
                        </a:rPr>
                        <a:t> ارشد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51230152"/>
                  </a:ext>
                </a:extLst>
              </a:tr>
              <a:tr h="700417">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fa-IR" sz="1800" b="1" dirty="0" smtClean="0">
                          <a:effectLst/>
                        </a:rPr>
                        <a:t>O      مدرس </a:t>
                      </a:r>
                      <a:r>
                        <a:rPr lang="en-US" sz="1800" b="1" dirty="0" smtClean="0">
                          <a:effectLst/>
                          <a:sym typeface="Wingdings" panose="05000000000000000000" pitchFamily="2" charset="2"/>
                        </a:rPr>
                        <a:t></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688187508"/>
                  </a:ext>
                </a:extLst>
              </a:tr>
              <a:tr h="730385">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2405047353"/>
                  </a:ext>
                </a:extLst>
              </a:tr>
            </a:tbl>
          </a:graphicData>
        </a:graphic>
      </p:graphicFrame>
      <p:pic>
        <p:nvPicPr>
          <p:cNvPr id="6" name="Picture 5"/>
          <p:cNvPicPr/>
          <p:nvPr/>
        </p:nvPicPr>
        <p:blipFill rotWithShape="1">
          <a:blip r:embed="rId3">
            <a:extLst>
              <a:ext uri="{28A0092B-C50C-407E-A947-70E740481C1C}">
                <a14:useLocalDpi xmlns:a14="http://schemas.microsoft.com/office/drawing/2010/main" val="0"/>
              </a:ext>
            </a:extLst>
          </a:blip>
          <a:srcRect l="21499" t="12686" r="25001" b="9701"/>
          <a:stretch/>
        </p:blipFill>
        <p:spPr bwMode="auto">
          <a:xfrm>
            <a:off x="3276600" y="177941"/>
            <a:ext cx="2516417" cy="3270109"/>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331393" y="3721864"/>
            <a:ext cx="5202467" cy="286232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r"/>
            <a:r>
              <a:rPr lang="fa-IR" sz="2000" b="1" dirty="0">
                <a:latin typeface="Calibri" panose="020F0502020204030204" pitchFamily="34" charset="0"/>
                <a:ea typeface="Calibri" panose="020F0502020204030204" pitchFamily="34" charset="0"/>
                <a:cs typeface="B Nazanin" panose="00000400000000000000" pitchFamily="2" charset="-78"/>
              </a:rPr>
              <a:t>کتاب «احمدِ فیلسوف» در واقع ترجمه ای از سی و چهار نمایشنامه کوتاه از آلن بدیو، فیلسوف و نویسنده بزرگ فرانسوی است که احمد حسینی را از روی ترجمه انگلیسی جوزف لیتواک به فارسی برگردانده و نشر #مانیا_هنر آن را منتشر کرده است. این نمایشنامه ها در باب سی و چهار موضوع و مبحث فلسفی و به زبان کمدی است که شخصیت اصلی بیشتر این نمایشنامه ها، «احمد»، مهاجر و کارگری عرب تبار ساکن فرانسه است که می کوشد به زبانی ساده و طنز آمیز مباحث فلسفی را توضیح دهد.</a:t>
            </a:r>
            <a:endParaRPr lang="en-US" sz="2000" b="1" dirty="0"/>
          </a:p>
        </p:txBody>
      </p:sp>
    </p:spTree>
    <p:extLst>
      <p:ext uri="{BB962C8B-B14F-4D97-AF65-F5344CB8AC3E}">
        <p14:creationId xmlns:p14="http://schemas.microsoft.com/office/powerpoint/2010/main" val="1458583284"/>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par>
                          <p:cTn id="24" fill="hold">
                            <p:stCondLst>
                              <p:cond delay="3000"/>
                            </p:stCondLst>
                            <p:childTnLst>
                              <p:par>
                                <p:cTn id="25" presetID="16" presetClass="entr" presetSubtype="21" fill="hold" nodeType="after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par>
                          <p:cTn id="28" fill="hold">
                            <p:stCondLst>
                              <p:cond delay="4000"/>
                            </p:stCondLst>
                            <p:childTnLst>
                              <p:par>
                                <p:cTn id="29" presetID="16" presetClass="entr" presetSubtype="21" fill="hold" grpId="0" nodeType="after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8900" y="177941"/>
            <a:ext cx="1764423" cy="23649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132009860"/>
              </p:ext>
            </p:extLst>
          </p:nvPr>
        </p:nvGraphicFramePr>
        <p:xfrm>
          <a:off x="6217077" y="2678239"/>
          <a:ext cx="5312936" cy="3864930"/>
        </p:xfrm>
        <a:graphic>
          <a:graphicData uri="http://schemas.openxmlformats.org/drawingml/2006/table">
            <a:tbl>
              <a:tblPr rtl="1" firstRow="1" firstCol="1" bandRow="1">
                <a:tableStyleId>{793D81CF-94F2-401A-BA57-92F5A7B2D0C5}</a:tableStyleId>
              </a:tblPr>
              <a:tblGrid>
                <a:gridCol w="2352723">
                  <a:extLst>
                    <a:ext uri="{9D8B030D-6E8A-4147-A177-3AD203B41FA5}">
                      <a16:colId xmlns:a16="http://schemas.microsoft.com/office/drawing/2014/main" val="919281856"/>
                    </a:ext>
                  </a:extLst>
                </a:gridCol>
                <a:gridCol w="2960213">
                  <a:extLst>
                    <a:ext uri="{9D8B030D-6E8A-4147-A177-3AD203B41FA5}">
                      <a16:colId xmlns:a16="http://schemas.microsoft.com/office/drawing/2014/main" val="3985089085"/>
                    </a:ext>
                  </a:extLst>
                </a:gridCol>
              </a:tblGrid>
              <a:tr h="1266170">
                <a:tc>
                  <a:txBody>
                    <a:bodyPr/>
                    <a:lstStyle/>
                    <a:p>
                      <a:pPr algn="r" rtl="1">
                        <a:lnSpc>
                          <a:spcPct val="107000"/>
                        </a:lnSpc>
                        <a:spcAft>
                          <a:spcPts val="800"/>
                        </a:spcAft>
                      </a:pPr>
                      <a:r>
                        <a:rPr lang="fa-IR" sz="1800" b="1" dirty="0">
                          <a:effectLst/>
                        </a:rPr>
                        <a:t>نام و نام خانوادگی:                   </a:t>
                      </a:r>
                      <a:r>
                        <a:rPr lang="fa-IR" sz="1800" b="1" dirty="0" smtClean="0">
                          <a:effectLst/>
                        </a:rPr>
                        <a:t>احمد</a:t>
                      </a:r>
                      <a:r>
                        <a:rPr lang="fa-IR" sz="1800" b="1" baseline="0" dirty="0" smtClean="0">
                          <a:effectLst/>
                        </a:rPr>
                        <a:t> حسینی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439410403"/>
                  </a:ext>
                </a:extLst>
              </a:tr>
              <a:tr h="1167958">
                <a:tc>
                  <a:txBody>
                    <a:bodyPr/>
                    <a:lstStyle/>
                    <a:p>
                      <a:pPr algn="r" rtl="1">
                        <a:lnSpc>
                          <a:spcPct val="107000"/>
                        </a:lnSpc>
                        <a:spcAft>
                          <a:spcPts val="800"/>
                        </a:spcAft>
                      </a:pPr>
                      <a:r>
                        <a:rPr lang="fa-IR" sz="1800" b="1" dirty="0">
                          <a:effectLst/>
                        </a:rPr>
                        <a:t>رشته </a:t>
                      </a:r>
                      <a:r>
                        <a:rPr lang="fa-IR" sz="1800" b="1" dirty="0" smtClean="0">
                          <a:effectLst/>
                        </a:rPr>
                        <a:t>تحصیلی:</a:t>
                      </a:r>
                    </a:p>
                    <a:p>
                      <a:pPr algn="r" rtl="1">
                        <a:lnSpc>
                          <a:spcPct val="107000"/>
                        </a:lnSpc>
                        <a:spcAft>
                          <a:spcPts val="800"/>
                        </a:spcAft>
                      </a:pPr>
                      <a:r>
                        <a:rPr lang="fa-IR" sz="1800" b="1" dirty="0" smtClean="0">
                          <a:effectLst/>
                        </a:rPr>
                        <a:t>مترجمی زبان</a:t>
                      </a:r>
                      <a:endParaRPr lang="en-US" sz="1800" b="1" dirty="0">
                        <a:effectLst/>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a:t>
                      </a:r>
                      <a:r>
                        <a:rPr lang="fa-IR" sz="1800" b="1" dirty="0" smtClean="0">
                          <a:effectLst/>
                        </a:rPr>
                        <a:t>تحصیلی:</a:t>
                      </a:r>
                    </a:p>
                    <a:p>
                      <a:pPr algn="r" rtl="0">
                        <a:lnSpc>
                          <a:spcPct val="107000"/>
                        </a:lnSpc>
                        <a:spcAft>
                          <a:spcPts val="800"/>
                        </a:spcAft>
                      </a:pPr>
                      <a:r>
                        <a:rPr lang="fa-IR" sz="1800" b="1" dirty="0" smtClean="0">
                          <a:effectLst/>
                          <a:latin typeface="+mn-lt"/>
                          <a:cs typeface="+mn-cs"/>
                        </a:rPr>
                        <a:t>کارشناسی</a:t>
                      </a:r>
                      <a:r>
                        <a:rPr lang="fa-IR" sz="1800" b="1" baseline="0" dirty="0" smtClean="0">
                          <a:effectLst/>
                          <a:latin typeface="+mn-lt"/>
                          <a:cs typeface="+mn-cs"/>
                        </a:rPr>
                        <a:t> ارشد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51230152"/>
                  </a:ext>
                </a:extLst>
              </a:tr>
              <a:tr h="700417">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fa-IR" sz="1800" b="1" dirty="0" smtClean="0">
                          <a:effectLst/>
                        </a:rPr>
                        <a:t>O      مدرس </a:t>
                      </a:r>
                      <a:r>
                        <a:rPr lang="en-US" sz="1800" b="1" dirty="0" smtClean="0">
                          <a:effectLst/>
                          <a:sym typeface="Wingdings" panose="05000000000000000000" pitchFamily="2" charset="2"/>
                        </a:rPr>
                        <a:t></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688187508"/>
                  </a:ext>
                </a:extLst>
              </a:tr>
              <a:tr h="730385">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2405047353"/>
                  </a:ext>
                </a:extLst>
              </a:tr>
            </a:tbl>
          </a:graphicData>
        </a:graphic>
      </p:graphicFrame>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2876551" y="177941"/>
            <a:ext cx="2978784" cy="4698859"/>
          </a:xfrm>
          <a:prstGeom prst="rect">
            <a:avLst/>
          </a:prstGeom>
        </p:spPr>
      </p:pic>
      <p:sp>
        <p:nvSpPr>
          <p:cNvPr id="7" name="Rectangle 6"/>
          <p:cNvSpPr/>
          <p:nvPr/>
        </p:nvSpPr>
        <p:spPr>
          <a:xfrm>
            <a:off x="381614" y="5030960"/>
            <a:ext cx="5283834" cy="151220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r" rtl="1">
              <a:lnSpc>
                <a:spcPct val="107000"/>
              </a:lnSpc>
              <a:spcAft>
                <a:spcPts val="800"/>
              </a:spcAft>
            </a:pPr>
            <a:r>
              <a:rPr lang="fa-IR" sz="2000" b="1" dirty="0">
                <a:latin typeface="Calibri" panose="020F0502020204030204" pitchFamily="34" charset="0"/>
                <a:ea typeface="Calibri" panose="020F0502020204030204" pitchFamily="34" charset="0"/>
                <a:cs typeface="B Nazanin" panose="00000400000000000000" pitchFamily="2" charset="-78"/>
              </a:rPr>
              <a:t>کتاب حاضر، در واقع معطوف به یکی از مهمترین مسائل و پرسش های تاریخ بشر است:</a:t>
            </a:r>
            <a:endParaRPr lang="en-US" sz="2000" b="1"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2000" b="1" dirty="0">
                <a:latin typeface="Calibri" panose="020F0502020204030204" pitchFamily="34" charset="0"/>
                <a:ea typeface="Calibri" panose="020F0502020204030204" pitchFamily="34" charset="0"/>
                <a:cs typeface="B Nazanin" panose="00000400000000000000" pitchFamily="2" charset="-78"/>
              </a:rPr>
              <a:t>اینکه چگونه می توان با وجود تمام این تلخی ها، زندگی شادی داشت.</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65818999"/>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50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50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8900" y="177941"/>
            <a:ext cx="1764423" cy="23649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650864315"/>
              </p:ext>
            </p:extLst>
          </p:nvPr>
        </p:nvGraphicFramePr>
        <p:xfrm>
          <a:off x="6217077" y="2678239"/>
          <a:ext cx="5312936" cy="3864930"/>
        </p:xfrm>
        <a:graphic>
          <a:graphicData uri="http://schemas.openxmlformats.org/drawingml/2006/table">
            <a:tbl>
              <a:tblPr rtl="1" firstRow="1" firstCol="1" bandRow="1">
                <a:tableStyleId>{793D81CF-94F2-401A-BA57-92F5A7B2D0C5}</a:tableStyleId>
              </a:tblPr>
              <a:tblGrid>
                <a:gridCol w="2352723">
                  <a:extLst>
                    <a:ext uri="{9D8B030D-6E8A-4147-A177-3AD203B41FA5}">
                      <a16:colId xmlns:a16="http://schemas.microsoft.com/office/drawing/2014/main" val="919281856"/>
                    </a:ext>
                  </a:extLst>
                </a:gridCol>
                <a:gridCol w="2960213">
                  <a:extLst>
                    <a:ext uri="{9D8B030D-6E8A-4147-A177-3AD203B41FA5}">
                      <a16:colId xmlns:a16="http://schemas.microsoft.com/office/drawing/2014/main" val="3985089085"/>
                    </a:ext>
                  </a:extLst>
                </a:gridCol>
              </a:tblGrid>
              <a:tr h="1266170">
                <a:tc>
                  <a:txBody>
                    <a:bodyPr/>
                    <a:lstStyle/>
                    <a:p>
                      <a:pPr algn="r" rtl="1">
                        <a:lnSpc>
                          <a:spcPct val="107000"/>
                        </a:lnSpc>
                        <a:spcAft>
                          <a:spcPts val="800"/>
                        </a:spcAft>
                      </a:pPr>
                      <a:r>
                        <a:rPr lang="fa-IR" sz="1800" b="1" dirty="0">
                          <a:effectLst/>
                        </a:rPr>
                        <a:t>نام و نام خانوادگی:                   </a:t>
                      </a:r>
                      <a:r>
                        <a:rPr lang="fa-IR" sz="1800" b="1" dirty="0" smtClean="0">
                          <a:effectLst/>
                        </a:rPr>
                        <a:t>احمد</a:t>
                      </a:r>
                      <a:r>
                        <a:rPr lang="fa-IR" sz="1800" b="1" baseline="0" dirty="0" smtClean="0">
                          <a:effectLst/>
                        </a:rPr>
                        <a:t> حسینی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439410403"/>
                  </a:ext>
                </a:extLst>
              </a:tr>
              <a:tr h="1167958">
                <a:tc>
                  <a:txBody>
                    <a:bodyPr/>
                    <a:lstStyle/>
                    <a:p>
                      <a:pPr algn="r" rtl="1">
                        <a:lnSpc>
                          <a:spcPct val="107000"/>
                        </a:lnSpc>
                        <a:spcAft>
                          <a:spcPts val="800"/>
                        </a:spcAft>
                      </a:pPr>
                      <a:r>
                        <a:rPr lang="fa-IR" sz="1800" b="1" dirty="0">
                          <a:effectLst/>
                        </a:rPr>
                        <a:t>رشته </a:t>
                      </a:r>
                      <a:r>
                        <a:rPr lang="fa-IR" sz="1800" b="1" dirty="0" smtClean="0">
                          <a:effectLst/>
                        </a:rPr>
                        <a:t>تحصیلی:</a:t>
                      </a:r>
                    </a:p>
                    <a:p>
                      <a:pPr algn="r" rtl="1">
                        <a:lnSpc>
                          <a:spcPct val="107000"/>
                        </a:lnSpc>
                        <a:spcAft>
                          <a:spcPts val="800"/>
                        </a:spcAft>
                      </a:pPr>
                      <a:r>
                        <a:rPr lang="fa-IR" sz="1800" b="1" dirty="0" smtClean="0">
                          <a:effectLst/>
                        </a:rPr>
                        <a:t>مترجمی زبان</a:t>
                      </a:r>
                      <a:endParaRPr lang="en-US" sz="1800" b="1" dirty="0">
                        <a:effectLst/>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a:t>
                      </a:r>
                      <a:r>
                        <a:rPr lang="fa-IR" sz="1800" b="1" dirty="0" smtClean="0">
                          <a:effectLst/>
                        </a:rPr>
                        <a:t>تحصیلی:</a:t>
                      </a:r>
                    </a:p>
                    <a:p>
                      <a:pPr algn="r" rtl="0">
                        <a:lnSpc>
                          <a:spcPct val="107000"/>
                        </a:lnSpc>
                        <a:spcAft>
                          <a:spcPts val="800"/>
                        </a:spcAft>
                      </a:pPr>
                      <a:r>
                        <a:rPr lang="fa-IR" sz="1800" b="1" dirty="0" smtClean="0">
                          <a:effectLst/>
                          <a:latin typeface="+mn-lt"/>
                          <a:cs typeface="+mn-cs"/>
                        </a:rPr>
                        <a:t>کارشناسی</a:t>
                      </a:r>
                      <a:r>
                        <a:rPr lang="fa-IR" sz="1800" b="1" baseline="0" dirty="0" smtClean="0">
                          <a:effectLst/>
                          <a:latin typeface="+mn-lt"/>
                          <a:cs typeface="+mn-cs"/>
                        </a:rPr>
                        <a:t> ارشد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51230152"/>
                  </a:ext>
                </a:extLst>
              </a:tr>
              <a:tr h="700417">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fa-IR" sz="1800" b="1" dirty="0" smtClean="0">
                          <a:effectLst/>
                        </a:rPr>
                        <a:t>O      مدرس </a:t>
                      </a:r>
                      <a:r>
                        <a:rPr lang="en-US" sz="1800" b="1" dirty="0" smtClean="0">
                          <a:effectLst/>
                          <a:sym typeface="Wingdings" panose="05000000000000000000" pitchFamily="2" charset="2"/>
                        </a:rPr>
                        <a:t></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688187508"/>
                  </a:ext>
                </a:extLst>
              </a:tr>
              <a:tr h="730385">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2405047353"/>
                  </a:ext>
                </a:extLst>
              </a:tr>
            </a:tbl>
          </a:graphicData>
        </a:graphic>
      </p:graphicFrame>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2857500" y="177941"/>
            <a:ext cx="3091068" cy="4413109"/>
          </a:xfrm>
          <a:prstGeom prst="rect">
            <a:avLst/>
          </a:prstGeom>
        </p:spPr>
      </p:pic>
      <p:sp>
        <p:nvSpPr>
          <p:cNvPr id="7" name="Rectangle 6"/>
          <p:cNvSpPr/>
          <p:nvPr/>
        </p:nvSpPr>
        <p:spPr>
          <a:xfrm>
            <a:off x="265759" y="4736029"/>
            <a:ext cx="5399689" cy="180714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r" rtl="1">
              <a:lnSpc>
                <a:spcPct val="107000"/>
              </a:lnSpc>
              <a:spcAft>
                <a:spcPts val="800"/>
              </a:spcAft>
            </a:pPr>
            <a:r>
              <a:rPr lang="fa-IR" sz="2000" b="1" dirty="0">
                <a:latin typeface="Calibri" panose="020F0502020204030204" pitchFamily="34" charset="0"/>
                <a:ea typeface="Calibri" panose="020F0502020204030204" pitchFamily="34" charset="0"/>
                <a:cs typeface="B Nazanin" panose="00000400000000000000" pitchFamily="2" charset="-78"/>
              </a:rPr>
              <a:t>هدف این کتاب ارائه ی راهنمایی جامع برای تمام تلاشگران عرصه ی کار و مشاغل است تا بتوانند به سطوح بالاتر بازدهی و سودمندی در محیط کار دست یابند. برای نیل به این هدف، تنها کافی است که عادات بسیار ساده ای را در خود بپرورانیم</a:t>
            </a:r>
            <a:r>
              <a:rPr lang="en-US" sz="2000" b="1" dirty="0">
                <a:latin typeface="Calibri" panose="020F0502020204030204" pitchFamily="34" charset="0"/>
                <a:ea typeface="Calibri" panose="020F0502020204030204" pitchFamily="34" charset="0"/>
                <a:cs typeface="B Nazanin" panose="00000400000000000000" pitchFamily="2" charset="-78"/>
              </a:rPr>
              <a:t> ...</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65268858"/>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par>
                          <p:cTn id="24" fill="hold">
                            <p:stCondLst>
                              <p:cond delay="3000"/>
                            </p:stCondLst>
                            <p:childTnLst>
                              <p:par>
                                <p:cTn id="25" presetID="16" presetClass="entr" presetSubtype="21" fill="hold" nodeType="after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par>
                          <p:cTn id="28" fill="hold">
                            <p:stCondLst>
                              <p:cond delay="4000"/>
                            </p:stCondLst>
                            <p:childTnLst>
                              <p:par>
                                <p:cTn id="29" presetID="16" presetClass="entr" presetSubtype="21" fill="hold" grpId="0" nodeType="after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8900" y="177941"/>
            <a:ext cx="1764423" cy="23649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650864315"/>
              </p:ext>
            </p:extLst>
          </p:nvPr>
        </p:nvGraphicFramePr>
        <p:xfrm>
          <a:off x="6217077" y="2678239"/>
          <a:ext cx="5312936" cy="3864930"/>
        </p:xfrm>
        <a:graphic>
          <a:graphicData uri="http://schemas.openxmlformats.org/drawingml/2006/table">
            <a:tbl>
              <a:tblPr rtl="1" firstRow="1" firstCol="1" bandRow="1">
                <a:tableStyleId>{793D81CF-94F2-401A-BA57-92F5A7B2D0C5}</a:tableStyleId>
              </a:tblPr>
              <a:tblGrid>
                <a:gridCol w="2352723">
                  <a:extLst>
                    <a:ext uri="{9D8B030D-6E8A-4147-A177-3AD203B41FA5}">
                      <a16:colId xmlns:a16="http://schemas.microsoft.com/office/drawing/2014/main" val="919281856"/>
                    </a:ext>
                  </a:extLst>
                </a:gridCol>
                <a:gridCol w="2960213">
                  <a:extLst>
                    <a:ext uri="{9D8B030D-6E8A-4147-A177-3AD203B41FA5}">
                      <a16:colId xmlns:a16="http://schemas.microsoft.com/office/drawing/2014/main" val="3985089085"/>
                    </a:ext>
                  </a:extLst>
                </a:gridCol>
              </a:tblGrid>
              <a:tr h="1266170">
                <a:tc>
                  <a:txBody>
                    <a:bodyPr/>
                    <a:lstStyle/>
                    <a:p>
                      <a:pPr algn="r" rtl="1">
                        <a:lnSpc>
                          <a:spcPct val="107000"/>
                        </a:lnSpc>
                        <a:spcAft>
                          <a:spcPts val="800"/>
                        </a:spcAft>
                      </a:pPr>
                      <a:r>
                        <a:rPr lang="fa-IR" sz="1800" b="1" dirty="0">
                          <a:effectLst/>
                        </a:rPr>
                        <a:t>نام و نام خانوادگی:                   </a:t>
                      </a:r>
                      <a:r>
                        <a:rPr lang="fa-IR" sz="1800" b="1" dirty="0" smtClean="0">
                          <a:effectLst/>
                        </a:rPr>
                        <a:t>احمد</a:t>
                      </a:r>
                      <a:r>
                        <a:rPr lang="fa-IR" sz="1800" b="1" baseline="0" dirty="0" smtClean="0">
                          <a:effectLst/>
                        </a:rPr>
                        <a:t> حسینی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439410403"/>
                  </a:ext>
                </a:extLst>
              </a:tr>
              <a:tr h="1167958">
                <a:tc>
                  <a:txBody>
                    <a:bodyPr/>
                    <a:lstStyle/>
                    <a:p>
                      <a:pPr algn="r" rtl="1">
                        <a:lnSpc>
                          <a:spcPct val="107000"/>
                        </a:lnSpc>
                        <a:spcAft>
                          <a:spcPts val="800"/>
                        </a:spcAft>
                      </a:pPr>
                      <a:r>
                        <a:rPr lang="fa-IR" sz="1800" b="1" dirty="0">
                          <a:effectLst/>
                        </a:rPr>
                        <a:t>رشته </a:t>
                      </a:r>
                      <a:r>
                        <a:rPr lang="fa-IR" sz="1800" b="1" dirty="0" smtClean="0">
                          <a:effectLst/>
                        </a:rPr>
                        <a:t>تحصیلی:</a:t>
                      </a:r>
                    </a:p>
                    <a:p>
                      <a:pPr algn="r" rtl="1">
                        <a:lnSpc>
                          <a:spcPct val="107000"/>
                        </a:lnSpc>
                        <a:spcAft>
                          <a:spcPts val="800"/>
                        </a:spcAft>
                      </a:pPr>
                      <a:r>
                        <a:rPr lang="fa-IR" sz="1800" b="1" dirty="0" smtClean="0">
                          <a:effectLst/>
                        </a:rPr>
                        <a:t>مترجمی زبان</a:t>
                      </a:r>
                      <a:endParaRPr lang="en-US" sz="1800" b="1" dirty="0">
                        <a:effectLst/>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a:t>
                      </a:r>
                      <a:r>
                        <a:rPr lang="fa-IR" sz="1800" b="1" dirty="0" smtClean="0">
                          <a:effectLst/>
                        </a:rPr>
                        <a:t>تحصیلی:</a:t>
                      </a:r>
                    </a:p>
                    <a:p>
                      <a:pPr algn="r" rtl="0">
                        <a:lnSpc>
                          <a:spcPct val="107000"/>
                        </a:lnSpc>
                        <a:spcAft>
                          <a:spcPts val="800"/>
                        </a:spcAft>
                      </a:pPr>
                      <a:r>
                        <a:rPr lang="fa-IR" sz="1800" b="1" dirty="0" smtClean="0">
                          <a:effectLst/>
                          <a:latin typeface="+mn-lt"/>
                          <a:cs typeface="+mn-cs"/>
                        </a:rPr>
                        <a:t>کارشناسی</a:t>
                      </a:r>
                      <a:r>
                        <a:rPr lang="fa-IR" sz="1800" b="1" baseline="0" dirty="0" smtClean="0">
                          <a:effectLst/>
                          <a:latin typeface="+mn-lt"/>
                          <a:cs typeface="+mn-cs"/>
                        </a:rPr>
                        <a:t> ارشد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51230152"/>
                  </a:ext>
                </a:extLst>
              </a:tr>
              <a:tr h="700417">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fa-IR" sz="1800" b="1" dirty="0" smtClean="0">
                          <a:effectLst/>
                        </a:rPr>
                        <a:t>O      مدرس </a:t>
                      </a:r>
                      <a:r>
                        <a:rPr lang="en-US" sz="1800" b="1" dirty="0" smtClean="0">
                          <a:effectLst/>
                          <a:sym typeface="Wingdings" panose="05000000000000000000" pitchFamily="2" charset="2"/>
                        </a:rPr>
                        <a:t></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688187508"/>
                  </a:ext>
                </a:extLst>
              </a:tr>
              <a:tr h="730385">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2405047353"/>
                  </a:ext>
                </a:extLst>
              </a:tr>
            </a:tbl>
          </a:graphicData>
        </a:graphic>
      </p:graphicFrame>
      <p:pic>
        <p:nvPicPr>
          <p:cNvPr id="3074" name="Picture 2" descr="نامه-های-لوتری-پیر-پائولو-پازولینی"/>
          <p:cNvPicPr>
            <a:picLocks noChangeAspect="1" noChangeArrowheads="1"/>
          </p:cNvPicPr>
          <p:nvPr/>
        </p:nvPicPr>
        <p:blipFill>
          <a:blip r:embed="rId3">
            <a:extLst>
              <a:ext uri="{28A0092B-C50C-407E-A947-70E740481C1C}">
                <a14:useLocalDpi xmlns:a14="http://schemas.microsoft.com/office/drawing/2010/main" val="0"/>
              </a:ext>
            </a:extLst>
          </a:blip>
          <a:srcRect l="19513" t="-2168" r="19241"/>
          <a:stretch>
            <a:fillRect/>
          </a:stretch>
        </p:blipFill>
        <p:spPr bwMode="auto">
          <a:xfrm>
            <a:off x="3778639" y="177942"/>
            <a:ext cx="2008569" cy="335088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1004" y="3673604"/>
            <a:ext cx="5122856" cy="303961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r" rtl="1">
              <a:lnSpc>
                <a:spcPct val="107000"/>
              </a:lnSpc>
              <a:spcAft>
                <a:spcPts val="800"/>
              </a:spcAft>
            </a:pPr>
            <a:r>
              <a:rPr lang="fa-IR" sz="2000" b="1" dirty="0"/>
              <a:t>کتاب «نامه‌های لوتری» محمل همان شور، حساسیت و تعهدی‌ست که پازولینی تا پایان عمر با خود داشت و موجب می‌شد که پازولینی با جانی در کف دست از میان متعصب‌ترین مذهبیون تا جمعی از کمونیست‌ها و لیبرال‌ها و البته همه‌ی فاشیست‌ها، هر روز عبور کند و درنهایت نیز با قساوت عجیبی جانش گرفته </a:t>
            </a:r>
            <a:r>
              <a:rPr lang="fa-IR" sz="2000" b="1" dirty="0" smtClean="0"/>
              <a:t>شود</a:t>
            </a:r>
            <a:r>
              <a:rPr lang="fa-IR" sz="2000" b="1" dirty="0"/>
              <a:t>.</a:t>
            </a:r>
            <a:r>
              <a:rPr lang="en-US" sz="2000" b="1" dirty="0" smtClean="0"/>
              <a:t> </a:t>
            </a:r>
            <a:r>
              <a:rPr lang="fa-IR" sz="2000" b="1" dirty="0"/>
              <a:t>نامه‌های لوتری یادداشت‌ها و مقاله‌های دقیق، حمله‌ور و شگفت‌انگیز پازولینی در دهه‌ی هفتاد قرن بیستم است و همه‌ی فاسدان جامعه‌ی پیرامونش را هدف قرار داده </a:t>
            </a:r>
            <a:r>
              <a:rPr lang="fa-IR" sz="2000" b="1" dirty="0" smtClean="0"/>
              <a:t>است.</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56661332"/>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par>
                          <p:cTn id="24" fill="hold">
                            <p:stCondLst>
                              <p:cond delay="3000"/>
                            </p:stCondLst>
                            <p:childTnLst>
                              <p:par>
                                <p:cTn id="25" presetID="16" presetClass="entr" presetSubtype="21" fill="hold" nodeType="afterEffect">
                                  <p:stCondLst>
                                    <p:cond delay="500"/>
                                  </p:stCondLst>
                                  <p:childTnLst>
                                    <p:set>
                                      <p:cBhvr>
                                        <p:cTn id="26" dur="1" fill="hold">
                                          <p:stCondLst>
                                            <p:cond delay="0"/>
                                          </p:stCondLst>
                                        </p:cTn>
                                        <p:tgtEl>
                                          <p:spTgt spid="3074"/>
                                        </p:tgtEl>
                                        <p:attrNameLst>
                                          <p:attrName>style.visibility</p:attrName>
                                        </p:attrNameLst>
                                      </p:cBhvr>
                                      <p:to>
                                        <p:strVal val="visible"/>
                                      </p:to>
                                    </p:set>
                                    <p:animEffect transition="in" filter="barn(inVertical)">
                                      <p:cBhvr>
                                        <p:cTn id="27" dur="500"/>
                                        <p:tgtEl>
                                          <p:spTgt spid="3074"/>
                                        </p:tgtEl>
                                      </p:cBhvr>
                                    </p:animEffect>
                                  </p:childTnLst>
                                </p:cTn>
                              </p:par>
                            </p:childTnLst>
                          </p:cTn>
                        </p:par>
                        <p:par>
                          <p:cTn id="28" fill="hold">
                            <p:stCondLst>
                              <p:cond delay="4000"/>
                            </p:stCondLst>
                            <p:childTnLst>
                              <p:par>
                                <p:cTn id="29" presetID="16" presetClass="entr" presetSubtype="21" fill="hold" grpId="0" nodeType="after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nvPr>
        </p:nvGraphicFramePr>
        <p:xfrm>
          <a:off x="6229351" y="2814639"/>
          <a:ext cx="5429249" cy="3786186"/>
        </p:xfrm>
        <a:graphic>
          <a:graphicData uri="http://schemas.openxmlformats.org/drawingml/2006/table">
            <a:tbl>
              <a:tblPr rtl="1" firstRow="1" firstCol="1" bandRow="1">
                <a:tableStyleId>{793D81CF-94F2-401A-BA57-92F5A7B2D0C5}</a:tableStyleId>
              </a:tblPr>
              <a:tblGrid>
                <a:gridCol w="2404229">
                  <a:extLst>
                    <a:ext uri="{9D8B030D-6E8A-4147-A177-3AD203B41FA5}">
                      <a16:colId xmlns:a16="http://schemas.microsoft.com/office/drawing/2014/main" val="1231993389"/>
                    </a:ext>
                  </a:extLst>
                </a:gridCol>
                <a:gridCol w="3025020">
                  <a:extLst>
                    <a:ext uri="{9D8B030D-6E8A-4147-A177-3AD203B41FA5}">
                      <a16:colId xmlns:a16="http://schemas.microsoft.com/office/drawing/2014/main" val="4034400163"/>
                    </a:ext>
                  </a:extLst>
                </a:gridCol>
              </a:tblGrid>
              <a:tr h="1352346">
                <a:tc>
                  <a:txBody>
                    <a:bodyPr/>
                    <a:lstStyle/>
                    <a:p>
                      <a:pPr algn="r" rtl="1">
                        <a:lnSpc>
                          <a:spcPct val="107000"/>
                        </a:lnSpc>
                        <a:spcAft>
                          <a:spcPts val="800"/>
                        </a:spcAft>
                      </a:pPr>
                      <a:r>
                        <a:rPr lang="fa-IR" sz="1800" b="1" dirty="0">
                          <a:effectLst/>
                        </a:rPr>
                        <a:t>نام و نام خانوادگی:                   </a:t>
                      </a:r>
                      <a:endParaRPr lang="en-US" sz="1800" b="1" dirty="0">
                        <a:effectLst/>
                      </a:endParaRPr>
                    </a:p>
                    <a:p>
                      <a:pPr algn="r" rtl="1">
                        <a:lnSpc>
                          <a:spcPct val="107000"/>
                        </a:lnSpc>
                        <a:spcAft>
                          <a:spcPts val="800"/>
                        </a:spcAft>
                      </a:pPr>
                      <a:r>
                        <a:rPr lang="ar-SA" sz="1800" b="1" dirty="0">
                          <a:effectLst/>
                        </a:rPr>
                        <a:t>مرسده فاطمه یزدان بخش</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3690515580"/>
                  </a:ext>
                </a:extLst>
              </a:tr>
              <a:tr h="826872">
                <a:tc>
                  <a:txBody>
                    <a:bodyPr/>
                    <a:lstStyle/>
                    <a:p>
                      <a:pPr algn="r" rtl="1">
                        <a:lnSpc>
                          <a:spcPct val="107000"/>
                        </a:lnSpc>
                        <a:spcAft>
                          <a:spcPts val="800"/>
                        </a:spcAft>
                      </a:pPr>
                      <a:r>
                        <a:rPr lang="fa-IR" sz="1800" b="1">
                          <a:effectLst/>
                        </a:rPr>
                        <a:t>رشته تحصیلی:</a:t>
                      </a:r>
                      <a:endParaRPr lang="en-US" sz="1800" b="1">
                        <a:effectLst/>
                      </a:endParaRPr>
                    </a:p>
                    <a:p>
                      <a:pPr algn="r" rtl="1">
                        <a:spcAft>
                          <a:spcPts val="0"/>
                        </a:spcAft>
                      </a:pPr>
                      <a:r>
                        <a:rPr lang="fa-IR" sz="1800" b="1">
                          <a:effectLst/>
                        </a:rPr>
                        <a:t>مهندس نساجی</a:t>
                      </a:r>
                      <a:endParaRPr lang="en-US" sz="1800" b="1">
                        <a:effectLst/>
                        <a:latin typeface="Calibri" panose="020F0502020204030204" pitchFamily="34" charset="0"/>
                        <a:cs typeface="Arial" panose="020B0604020202020204" pitchFamily="34" charset="0"/>
                      </a:endParaRPr>
                    </a:p>
                  </a:txBody>
                  <a:tcPr marL="68580" marR="68580" marT="0" marB="0"/>
                </a:tc>
                <a:tc>
                  <a:txBody>
                    <a:bodyPr/>
                    <a:lstStyle/>
                    <a:p>
                      <a:pPr algn="r" rtl="0">
                        <a:lnSpc>
                          <a:spcPct val="107000"/>
                        </a:lnSpc>
                        <a:spcAft>
                          <a:spcPts val="800"/>
                        </a:spcAft>
                      </a:pPr>
                      <a:r>
                        <a:rPr lang="fa-IR" sz="1800" b="1">
                          <a:effectLst/>
                        </a:rPr>
                        <a:t>آخرین مدرک تحصیلی:</a:t>
                      </a:r>
                      <a:endParaRPr lang="en-US" sz="1800" b="1">
                        <a:effectLst/>
                      </a:endParaRPr>
                    </a:p>
                    <a:p>
                      <a:pPr algn="r" rtl="0">
                        <a:lnSpc>
                          <a:spcPct val="107000"/>
                        </a:lnSpc>
                        <a:spcAft>
                          <a:spcPts val="800"/>
                        </a:spcAft>
                      </a:pPr>
                      <a:r>
                        <a:rPr lang="fa-IR" sz="1800" b="1">
                          <a:effectLst/>
                        </a:rPr>
                        <a:t> دکتری تخصصی</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64160971"/>
                  </a:ext>
                </a:extLst>
              </a:tr>
              <a:tr h="826872">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O     </a:t>
                      </a:r>
                      <a:r>
                        <a:rPr lang="fa-IR" sz="1800" b="1" dirty="0" smtClean="0">
                          <a:effectLst/>
                        </a:rPr>
                        <a:t>        </a:t>
                      </a:r>
                      <a:r>
                        <a:rPr lang="fa-IR" sz="1800" b="1" dirty="0">
                          <a:effectLst/>
                        </a:rPr>
                        <a:t>مدرس    </a:t>
                      </a:r>
                      <a:r>
                        <a:rPr lang="en-US" sz="1800" b="1" dirty="0">
                          <a:effectLst/>
                          <a:sym typeface="Wingdings" panose="05000000000000000000" pitchFamily="2" charset="2"/>
                        </a:rPr>
                        <a:t></a:t>
                      </a:r>
                      <a:r>
                        <a:rPr lang="en-US" sz="1800" b="1" dirty="0">
                          <a:effectLst/>
                        </a:rPr>
                        <a:t> </a:t>
                      </a:r>
                      <a:r>
                        <a:rPr lang="fa-IR" sz="1800" b="1" dirty="0">
                          <a:effectLst/>
                        </a:rPr>
                        <a:t>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880460709"/>
                  </a:ext>
                </a:extLst>
              </a:tr>
              <a:tr h="780096">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304304147"/>
                  </a:ext>
                </a:extLst>
              </a:tr>
            </a:tbl>
          </a:graphicData>
        </a:graphic>
      </p:graphicFrame>
      <p:pic>
        <p:nvPicPr>
          <p:cNvPr id="5" name="Picture 4" descr="C:\Users\PC-01\Documents\karvarzi\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44176" y="281939"/>
            <a:ext cx="1347787" cy="1661161"/>
          </a:xfrm>
          <a:prstGeom prst="rect">
            <a:avLst/>
          </a:prstGeom>
          <a:noFill/>
          <a:ln>
            <a:noFill/>
          </a:ln>
        </p:spPr>
      </p:pic>
      <p:pic>
        <p:nvPicPr>
          <p:cNvPr id="7" name="Picture 6" descr="C:\Users\PC-01\Documents\karvarzi\New folder\1\aca_0_screenshot-whatsapp.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0189" y="1351342"/>
            <a:ext cx="3382256" cy="5406645"/>
          </a:xfrm>
          <a:prstGeom prst="rect">
            <a:avLst/>
          </a:prstGeom>
          <a:noFill/>
          <a:ln>
            <a:noFill/>
          </a:ln>
        </p:spPr>
      </p:pic>
      <p:graphicFrame>
        <p:nvGraphicFramePr>
          <p:cNvPr id="8" name="Table 7"/>
          <p:cNvGraphicFramePr>
            <a:graphicFrameLocks noGrp="1"/>
          </p:cNvGraphicFramePr>
          <p:nvPr>
            <p:extLst/>
          </p:nvPr>
        </p:nvGraphicFramePr>
        <p:xfrm>
          <a:off x="799469" y="301211"/>
          <a:ext cx="5096341" cy="748920"/>
        </p:xfrm>
        <a:graphic>
          <a:graphicData uri="http://schemas.openxmlformats.org/drawingml/2006/table">
            <a:tbl>
              <a:tblPr rtl="1" firstRow="1" firstCol="1" bandRow="1">
                <a:tableStyleId>{1FECB4D8-DB02-4DC6-A0A2-4F2EBAE1DC90}</a:tableStyleId>
              </a:tblPr>
              <a:tblGrid>
                <a:gridCol w="5096341">
                  <a:extLst>
                    <a:ext uri="{9D8B030D-6E8A-4147-A177-3AD203B41FA5}">
                      <a16:colId xmlns:a16="http://schemas.microsoft.com/office/drawing/2014/main" val="715784396"/>
                    </a:ext>
                  </a:extLst>
                </a:gridCol>
              </a:tblGrid>
              <a:tr h="371818">
                <a:tc>
                  <a:txBody>
                    <a:bodyPr/>
                    <a:lstStyle/>
                    <a:p>
                      <a:pPr algn="r" rtl="1">
                        <a:lnSpc>
                          <a:spcPct val="107000"/>
                        </a:lnSpc>
                        <a:spcAft>
                          <a:spcPts val="800"/>
                        </a:spcAft>
                      </a:pPr>
                      <a:r>
                        <a:rPr lang="fa-IR" sz="1800" dirty="0">
                          <a:solidFill>
                            <a:schemeClr val="tx1"/>
                          </a:solidFill>
                          <a:effectLst/>
                        </a:rPr>
                        <a:t>عنوان طرح:مقاله  </a:t>
                      </a:r>
                      <a:r>
                        <a:rPr lang="ar-SA" sz="1800" dirty="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70443456"/>
                  </a:ext>
                </a:extLst>
              </a:tr>
              <a:tr h="377102">
                <a:tc>
                  <a:txBody>
                    <a:bodyPr/>
                    <a:lstStyle/>
                    <a:p>
                      <a:pPr algn="r" rtl="1">
                        <a:lnSpc>
                          <a:spcPct val="107000"/>
                        </a:lnSpc>
                        <a:spcAft>
                          <a:spcPts val="800"/>
                        </a:spcAft>
                      </a:pPr>
                      <a:r>
                        <a:rPr lang="fa-IR" sz="1800" dirty="0">
                          <a:solidFill>
                            <a:schemeClr val="tx1"/>
                          </a:solidFill>
                          <a:effectLst/>
                        </a:rPr>
                        <a:t>مقاله</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30049669"/>
                  </a:ext>
                </a:extLst>
              </a:tr>
            </a:tbl>
          </a:graphicData>
        </a:graphic>
      </p:graphicFrame>
    </p:spTree>
    <p:extLst>
      <p:ext uri="{BB962C8B-B14F-4D97-AF65-F5344CB8AC3E}">
        <p14:creationId xmlns:p14="http://schemas.microsoft.com/office/powerpoint/2010/main" val="1900173594"/>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par>
                          <p:cTn id="24" fill="hold">
                            <p:stCondLst>
                              <p:cond delay="3000"/>
                            </p:stCondLst>
                            <p:childTnLst>
                              <p:par>
                                <p:cTn id="25" presetID="16" presetClass="entr" presetSubtype="21" fill="hold" nodeType="after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par>
                          <p:cTn id="28" fill="hold">
                            <p:stCondLst>
                              <p:cond delay="3750"/>
                            </p:stCondLst>
                            <p:childTnLst>
                              <p:par>
                                <p:cTn id="29" presetID="16" presetClass="entr" presetSubtype="21" fill="hold" nodeType="afterEffect">
                                  <p:stCondLst>
                                    <p:cond delay="25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6069" y="231866"/>
            <a:ext cx="2395944" cy="239594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194700742"/>
              </p:ext>
            </p:extLst>
          </p:nvPr>
        </p:nvGraphicFramePr>
        <p:xfrm>
          <a:off x="6217077" y="2859676"/>
          <a:ext cx="5312936" cy="3864930"/>
        </p:xfrm>
        <a:graphic>
          <a:graphicData uri="http://schemas.openxmlformats.org/drawingml/2006/table">
            <a:tbl>
              <a:tblPr rtl="1" firstRow="1" firstCol="1" bandRow="1">
                <a:tableStyleId>{793D81CF-94F2-401A-BA57-92F5A7B2D0C5}</a:tableStyleId>
              </a:tblPr>
              <a:tblGrid>
                <a:gridCol w="2352723">
                  <a:extLst>
                    <a:ext uri="{9D8B030D-6E8A-4147-A177-3AD203B41FA5}">
                      <a16:colId xmlns:a16="http://schemas.microsoft.com/office/drawing/2014/main" val="919281856"/>
                    </a:ext>
                  </a:extLst>
                </a:gridCol>
                <a:gridCol w="2960213">
                  <a:extLst>
                    <a:ext uri="{9D8B030D-6E8A-4147-A177-3AD203B41FA5}">
                      <a16:colId xmlns:a16="http://schemas.microsoft.com/office/drawing/2014/main" val="3985089085"/>
                    </a:ext>
                  </a:extLst>
                </a:gridCol>
              </a:tblGrid>
              <a:tr h="1266170">
                <a:tc>
                  <a:txBody>
                    <a:bodyPr/>
                    <a:lstStyle/>
                    <a:p>
                      <a:pPr algn="r" rtl="1">
                        <a:lnSpc>
                          <a:spcPct val="107000"/>
                        </a:lnSpc>
                        <a:spcAft>
                          <a:spcPts val="800"/>
                        </a:spcAft>
                      </a:pPr>
                      <a:r>
                        <a:rPr lang="fa-IR" sz="1800" b="1" dirty="0">
                          <a:effectLst/>
                        </a:rPr>
                        <a:t>نام و نام خانوادگی:                   </a:t>
                      </a:r>
                      <a:r>
                        <a:rPr lang="fa-IR" sz="1800" b="1" dirty="0" smtClean="0">
                          <a:effectLst/>
                        </a:rPr>
                        <a:t>محمد ربیعی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439410403"/>
                  </a:ext>
                </a:extLst>
              </a:tr>
              <a:tr h="1167958">
                <a:tc>
                  <a:txBody>
                    <a:bodyPr/>
                    <a:lstStyle/>
                    <a:p>
                      <a:pPr algn="r" rtl="1">
                        <a:lnSpc>
                          <a:spcPct val="107000"/>
                        </a:lnSpc>
                        <a:spcAft>
                          <a:spcPts val="800"/>
                        </a:spcAft>
                      </a:pPr>
                      <a:r>
                        <a:rPr lang="fa-IR" sz="1800" b="1" dirty="0">
                          <a:effectLst/>
                        </a:rPr>
                        <a:t>رشته </a:t>
                      </a:r>
                      <a:r>
                        <a:rPr lang="fa-IR" sz="1800" b="1" dirty="0" smtClean="0">
                          <a:effectLst/>
                        </a:rPr>
                        <a:t>تحصیلی:</a:t>
                      </a:r>
                    </a:p>
                    <a:p>
                      <a:pPr algn="r" rtl="1">
                        <a:lnSpc>
                          <a:spcPct val="107000"/>
                        </a:lnSpc>
                        <a:spcAft>
                          <a:spcPts val="800"/>
                        </a:spcAft>
                      </a:pPr>
                      <a:r>
                        <a:rPr lang="fa-IR" sz="1800" b="1" dirty="0" smtClean="0">
                          <a:effectLst/>
                        </a:rPr>
                        <a:t>مهندسی فناوری اطلاعات</a:t>
                      </a:r>
                      <a:endParaRPr lang="en-US" sz="1800" b="1" dirty="0">
                        <a:effectLst/>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a:t>
                      </a:r>
                      <a:r>
                        <a:rPr lang="fa-IR" sz="1800" b="1" dirty="0" smtClean="0">
                          <a:effectLst/>
                        </a:rPr>
                        <a:t>تحصیلی:</a:t>
                      </a:r>
                    </a:p>
                    <a:p>
                      <a:pPr algn="r" rtl="0">
                        <a:lnSpc>
                          <a:spcPct val="107000"/>
                        </a:lnSpc>
                        <a:spcAft>
                          <a:spcPts val="800"/>
                        </a:spcAft>
                      </a:pPr>
                      <a:r>
                        <a:rPr lang="fa-IR" sz="1800" b="1" dirty="0" smtClean="0">
                          <a:effectLst/>
                          <a:latin typeface="+mn-lt"/>
                          <a:cs typeface="+mn-cs"/>
                        </a:rPr>
                        <a:t>دکتری</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51230152"/>
                  </a:ext>
                </a:extLst>
              </a:tr>
              <a:tr h="700417">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fa-IR" sz="1800" b="1" dirty="0" smtClean="0">
                          <a:effectLst/>
                        </a:rPr>
                        <a:t>O      مدرس </a:t>
                      </a:r>
                      <a:r>
                        <a:rPr lang="en-US" sz="1800" b="1" dirty="0" smtClean="0">
                          <a:effectLst/>
                          <a:sym typeface="Wingdings" panose="05000000000000000000" pitchFamily="2" charset="2"/>
                        </a:rPr>
                        <a:t></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688187508"/>
                  </a:ext>
                </a:extLst>
              </a:tr>
              <a:tr h="730385">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2405047353"/>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6714" y="1218469"/>
            <a:ext cx="2862366" cy="409728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058" y="2643895"/>
            <a:ext cx="2690247" cy="4080712"/>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358755603"/>
              </p:ext>
            </p:extLst>
          </p:nvPr>
        </p:nvGraphicFramePr>
        <p:xfrm>
          <a:off x="742398" y="281939"/>
          <a:ext cx="5206682" cy="667608"/>
        </p:xfrm>
        <a:graphic>
          <a:graphicData uri="http://schemas.openxmlformats.org/drawingml/2006/table">
            <a:tbl>
              <a:tblPr rtl="1" firstRow="1" firstCol="1" bandRow="1">
                <a:tableStyleId>{1FECB4D8-DB02-4DC6-A0A2-4F2EBAE1DC90}</a:tableStyleId>
              </a:tblPr>
              <a:tblGrid>
                <a:gridCol w="5206682">
                  <a:extLst>
                    <a:ext uri="{9D8B030D-6E8A-4147-A177-3AD203B41FA5}">
                      <a16:colId xmlns:a16="http://schemas.microsoft.com/office/drawing/2014/main" val="2988589548"/>
                    </a:ext>
                  </a:extLst>
                </a:gridCol>
              </a:tblGrid>
              <a:tr h="374111">
                <a:tc>
                  <a:txBody>
                    <a:bodyPr/>
                    <a:lstStyle/>
                    <a:p>
                      <a:pPr algn="r" rtl="1">
                        <a:lnSpc>
                          <a:spcPct val="107000"/>
                        </a:lnSpc>
                        <a:spcAft>
                          <a:spcPts val="800"/>
                        </a:spcAft>
                      </a:pPr>
                      <a:r>
                        <a:rPr lang="fa-IR" sz="1800" dirty="0">
                          <a:solidFill>
                            <a:schemeClr val="tx1"/>
                          </a:solidFill>
                          <a:effectLst/>
                        </a:rPr>
                        <a:t>عنوان طرح:  </a:t>
                      </a:r>
                      <a:r>
                        <a:rPr lang="fa-IR" sz="1800" dirty="0" smtClean="0">
                          <a:solidFill>
                            <a:schemeClr val="tx1"/>
                          </a:solidFill>
                          <a:effectLst/>
                        </a:rPr>
                        <a:t>کتاب</a:t>
                      </a:r>
                      <a:r>
                        <a:rPr lang="ar-SA" sz="1800" dirty="0" smtClean="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1745975"/>
                  </a:ext>
                </a:extLst>
              </a:tr>
              <a:tr h="32385">
                <a:tc>
                  <a:txBody>
                    <a:bodyPr/>
                    <a:lstStyle/>
                    <a:p>
                      <a:pPr algn="r" rtl="1">
                        <a:lnSpc>
                          <a:spcPct val="107000"/>
                        </a:lnSpc>
                        <a:spcAft>
                          <a:spcPts val="800"/>
                        </a:spcAft>
                      </a:pP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26915031"/>
                  </a:ext>
                </a:extLst>
              </a:tr>
            </a:tbl>
          </a:graphicData>
        </a:graphic>
      </p:graphicFrame>
    </p:spTree>
    <p:extLst>
      <p:ext uri="{BB962C8B-B14F-4D97-AF65-F5344CB8AC3E}">
        <p14:creationId xmlns:p14="http://schemas.microsoft.com/office/powerpoint/2010/main" val="261864618"/>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6069" y="231866"/>
            <a:ext cx="2395944" cy="2395944"/>
          </a:xfrm>
          <a:prstGeom prst="rect">
            <a:avLst/>
          </a:prstGeom>
        </p:spPr>
      </p:pic>
      <p:graphicFrame>
        <p:nvGraphicFramePr>
          <p:cNvPr id="5" name="Table 4"/>
          <p:cNvGraphicFramePr>
            <a:graphicFrameLocks noGrp="1"/>
          </p:cNvGraphicFramePr>
          <p:nvPr>
            <p:extLst/>
          </p:nvPr>
        </p:nvGraphicFramePr>
        <p:xfrm>
          <a:off x="6217077" y="2859676"/>
          <a:ext cx="5312936" cy="3864930"/>
        </p:xfrm>
        <a:graphic>
          <a:graphicData uri="http://schemas.openxmlformats.org/drawingml/2006/table">
            <a:tbl>
              <a:tblPr rtl="1" firstRow="1" firstCol="1" bandRow="1">
                <a:tableStyleId>{793D81CF-94F2-401A-BA57-92F5A7B2D0C5}</a:tableStyleId>
              </a:tblPr>
              <a:tblGrid>
                <a:gridCol w="2352723">
                  <a:extLst>
                    <a:ext uri="{9D8B030D-6E8A-4147-A177-3AD203B41FA5}">
                      <a16:colId xmlns:a16="http://schemas.microsoft.com/office/drawing/2014/main" val="919281856"/>
                    </a:ext>
                  </a:extLst>
                </a:gridCol>
                <a:gridCol w="2960213">
                  <a:extLst>
                    <a:ext uri="{9D8B030D-6E8A-4147-A177-3AD203B41FA5}">
                      <a16:colId xmlns:a16="http://schemas.microsoft.com/office/drawing/2014/main" val="3985089085"/>
                    </a:ext>
                  </a:extLst>
                </a:gridCol>
              </a:tblGrid>
              <a:tr h="1266170">
                <a:tc>
                  <a:txBody>
                    <a:bodyPr/>
                    <a:lstStyle/>
                    <a:p>
                      <a:pPr algn="r" rtl="1">
                        <a:lnSpc>
                          <a:spcPct val="107000"/>
                        </a:lnSpc>
                        <a:spcAft>
                          <a:spcPts val="800"/>
                        </a:spcAft>
                      </a:pPr>
                      <a:r>
                        <a:rPr lang="fa-IR" sz="1800" b="1" dirty="0">
                          <a:effectLst/>
                        </a:rPr>
                        <a:t>نام و نام خانوادگی:                   </a:t>
                      </a:r>
                      <a:r>
                        <a:rPr lang="fa-IR" sz="1800" b="1" dirty="0" smtClean="0">
                          <a:effectLst/>
                        </a:rPr>
                        <a:t>محمد ربیعی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439410403"/>
                  </a:ext>
                </a:extLst>
              </a:tr>
              <a:tr h="1167958">
                <a:tc>
                  <a:txBody>
                    <a:bodyPr/>
                    <a:lstStyle/>
                    <a:p>
                      <a:pPr algn="r" rtl="1">
                        <a:lnSpc>
                          <a:spcPct val="107000"/>
                        </a:lnSpc>
                        <a:spcAft>
                          <a:spcPts val="800"/>
                        </a:spcAft>
                      </a:pPr>
                      <a:r>
                        <a:rPr lang="fa-IR" sz="1800" b="1" dirty="0">
                          <a:effectLst/>
                        </a:rPr>
                        <a:t>رشته </a:t>
                      </a:r>
                      <a:r>
                        <a:rPr lang="fa-IR" sz="1800" b="1" dirty="0" smtClean="0">
                          <a:effectLst/>
                        </a:rPr>
                        <a:t>تحصیلی:</a:t>
                      </a:r>
                    </a:p>
                    <a:p>
                      <a:pPr algn="r" rtl="1">
                        <a:lnSpc>
                          <a:spcPct val="107000"/>
                        </a:lnSpc>
                        <a:spcAft>
                          <a:spcPts val="800"/>
                        </a:spcAft>
                      </a:pPr>
                      <a:r>
                        <a:rPr lang="fa-IR" sz="1800" b="1" dirty="0" smtClean="0">
                          <a:effectLst/>
                        </a:rPr>
                        <a:t>مهندسی فناوری اطلاعات</a:t>
                      </a:r>
                      <a:endParaRPr lang="en-US" sz="1800" b="1" dirty="0">
                        <a:effectLst/>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a:t>
                      </a:r>
                      <a:r>
                        <a:rPr lang="fa-IR" sz="1800" b="1" dirty="0" smtClean="0">
                          <a:effectLst/>
                        </a:rPr>
                        <a:t>تحصیلی:</a:t>
                      </a:r>
                    </a:p>
                    <a:p>
                      <a:pPr algn="r" rtl="0">
                        <a:lnSpc>
                          <a:spcPct val="107000"/>
                        </a:lnSpc>
                        <a:spcAft>
                          <a:spcPts val="800"/>
                        </a:spcAft>
                      </a:pPr>
                      <a:r>
                        <a:rPr lang="fa-IR" sz="1800" b="1" dirty="0" smtClean="0">
                          <a:effectLst/>
                          <a:latin typeface="+mn-lt"/>
                          <a:cs typeface="+mn-cs"/>
                        </a:rPr>
                        <a:t>دکتری</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51230152"/>
                  </a:ext>
                </a:extLst>
              </a:tr>
              <a:tr h="700417">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fa-IR" sz="1800" b="1" dirty="0" smtClean="0">
                          <a:effectLst/>
                        </a:rPr>
                        <a:t>O      مدرس </a:t>
                      </a:r>
                      <a:r>
                        <a:rPr lang="en-US" sz="1800" b="1" dirty="0" smtClean="0">
                          <a:effectLst/>
                          <a:sym typeface="Wingdings" panose="05000000000000000000" pitchFamily="2" charset="2"/>
                        </a:rPr>
                        <a:t></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688187508"/>
                  </a:ext>
                </a:extLst>
              </a:tr>
              <a:tr h="730385">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240504735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850688291"/>
              </p:ext>
            </p:extLst>
          </p:nvPr>
        </p:nvGraphicFramePr>
        <p:xfrm>
          <a:off x="796834" y="281940"/>
          <a:ext cx="5152246" cy="1964872"/>
        </p:xfrm>
        <a:graphic>
          <a:graphicData uri="http://schemas.openxmlformats.org/drawingml/2006/table">
            <a:tbl>
              <a:tblPr rtl="1" firstRow="1" firstCol="1" bandRow="1">
                <a:tableStyleId>{1FECB4D8-DB02-4DC6-A0A2-4F2EBAE1DC90}</a:tableStyleId>
              </a:tblPr>
              <a:tblGrid>
                <a:gridCol w="5152246">
                  <a:extLst>
                    <a:ext uri="{9D8B030D-6E8A-4147-A177-3AD203B41FA5}">
                      <a16:colId xmlns:a16="http://schemas.microsoft.com/office/drawing/2014/main" val="2988589548"/>
                    </a:ext>
                  </a:extLst>
                </a:gridCol>
              </a:tblGrid>
              <a:tr h="303392">
                <a:tc>
                  <a:txBody>
                    <a:bodyPr/>
                    <a:lstStyle/>
                    <a:p>
                      <a:pPr algn="r" rtl="1">
                        <a:lnSpc>
                          <a:spcPct val="107000"/>
                        </a:lnSpc>
                        <a:spcAft>
                          <a:spcPts val="800"/>
                        </a:spcAft>
                      </a:pPr>
                      <a:r>
                        <a:rPr lang="fa-IR" sz="1800" dirty="0">
                          <a:solidFill>
                            <a:schemeClr val="tx1"/>
                          </a:solidFill>
                          <a:effectLst/>
                          <a:latin typeface="B Titr"/>
                          <a:cs typeface="B Nazanin" panose="00000400000000000000"/>
                        </a:rPr>
                        <a:t>عنوان طرح:  </a:t>
                      </a:r>
                      <a:r>
                        <a:rPr lang="ar-SA" sz="1800" dirty="0" smtClean="0">
                          <a:solidFill>
                            <a:schemeClr val="tx1"/>
                          </a:solidFill>
                          <a:effectLst/>
                          <a:latin typeface="B Titr"/>
                          <a:cs typeface="B Nazanin" panose="00000400000000000000"/>
                        </a:rPr>
                        <a:t> </a:t>
                      </a:r>
                      <a:r>
                        <a:rPr lang="fa-IR" sz="1800" dirty="0" smtClean="0">
                          <a:solidFill>
                            <a:schemeClr val="tx1"/>
                          </a:solidFill>
                          <a:effectLst/>
                          <a:latin typeface="B Titr"/>
                          <a:cs typeface="B Nazanin" panose="00000400000000000000"/>
                        </a:rPr>
                        <a:t>مقاله</a:t>
                      </a:r>
                      <a:r>
                        <a:rPr lang="ar-SA" sz="1800" dirty="0" smtClean="0">
                          <a:solidFill>
                            <a:schemeClr val="tx1"/>
                          </a:solidFill>
                          <a:effectLst/>
                          <a:latin typeface="B Titr"/>
                          <a:cs typeface="B Nazanin" panose="00000400000000000000"/>
                        </a:rPr>
                        <a:t> </a:t>
                      </a:r>
                      <a:endParaRPr lang="en-US" sz="1800" dirty="0">
                        <a:solidFill>
                          <a:schemeClr val="tx1"/>
                        </a:solidFill>
                        <a:effectLst/>
                        <a:latin typeface="B Titr"/>
                        <a:ea typeface="Calibri" panose="020F0502020204030204" pitchFamily="34" charset="0"/>
                        <a:cs typeface="B Nazanin" panose="00000400000000000000"/>
                      </a:endParaRPr>
                    </a:p>
                  </a:txBody>
                  <a:tcPr marL="68580" marR="68580" marT="0" marB="0"/>
                </a:tc>
                <a:extLst>
                  <a:ext uri="{0D108BD9-81ED-4DB2-BD59-A6C34878D82A}">
                    <a16:rowId xmlns:a16="http://schemas.microsoft.com/office/drawing/2014/main" val="411745975"/>
                  </a:ext>
                </a:extLst>
              </a:tr>
              <a:tr h="1661480">
                <a:tc>
                  <a:txBody>
                    <a:bodyPr/>
                    <a:lstStyle/>
                    <a:p>
                      <a:pPr algn="r" rtl="1">
                        <a:lnSpc>
                          <a:spcPct val="107000"/>
                        </a:lnSpc>
                        <a:spcAft>
                          <a:spcPts val="800"/>
                        </a:spcAft>
                      </a:pPr>
                      <a:r>
                        <a:rPr lang="fa-IR" sz="1800" dirty="0" smtClean="0">
                          <a:solidFill>
                            <a:schemeClr val="tx1"/>
                          </a:solidFill>
                          <a:effectLst/>
                          <a:latin typeface="B Titr"/>
                          <a:ea typeface="Calibri" panose="020F0502020204030204" pitchFamily="34" charset="0"/>
                          <a:cs typeface="B Nazanin" panose="00000400000000000000"/>
                        </a:rPr>
                        <a:t>سیستم</a:t>
                      </a:r>
                      <a:r>
                        <a:rPr lang="fa-IR" sz="1800" baseline="0" dirty="0" smtClean="0">
                          <a:solidFill>
                            <a:schemeClr val="tx1"/>
                          </a:solidFill>
                          <a:effectLst/>
                          <a:latin typeface="B Titr"/>
                          <a:ea typeface="Calibri" panose="020F0502020204030204" pitchFamily="34" charset="0"/>
                          <a:cs typeface="B Nazanin" panose="00000400000000000000"/>
                        </a:rPr>
                        <a:t> پیشنهاد دهنده جهت تغذیه کودکان 6 تا 12 سال با استفاده از تکنیک های ماشین بررسی میکنند کودکان در ایران 6 تا 12 بیش خوری یا کم خوری یا سو تغذیه دارند و پیشنهاد می دهد سیستم غذایی بهینه تر براساس فعالیت های مختلف که در طول روز دارند.</a:t>
                      </a:r>
                      <a:endParaRPr lang="en-US" sz="1800" dirty="0">
                        <a:solidFill>
                          <a:schemeClr val="tx1"/>
                        </a:solidFill>
                        <a:effectLst/>
                        <a:latin typeface="B Titr"/>
                        <a:ea typeface="Calibri" panose="020F0502020204030204" pitchFamily="34" charset="0"/>
                        <a:cs typeface="B Nazanin" panose="00000400000000000000"/>
                      </a:endParaRPr>
                    </a:p>
                  </a:txBody>
                  <a:tcPr marL="68580" marR="68580" marT="0" marB="0"/>
                </a:tc>
                <a:extLst>
                  <a:ext uri="{0D108BD9-81ED-4DB2-BD59-A6C34878D82A}">
                    <a16:rowId xmlns:a16="http://schemas.microsoft.com/office/drawing/2014/main" val="4126915031"/>
                  </a:ext>
                </a:extLst>
              </a:tr>
            </a:tbl>
          </a:graphicData>
        </a:graphic>
      </p:graphicFrame>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619" r="108" b="29715"/>
          <a:stretch/>
        </p:blipFill>
        <p:spPr>
          <a:xfrm>
            <a:off x="1693517" y="2859676"/>
            <a:ext cx="3178929" cy="3771744"/>
          </a:xfrm>
          <a:prstGeom prst="rect">
            <a:avLst/>
          </a:prstGeom>
        </p:spPr>
      </p:pic>
    </p:spTree>
    <p:extLst>
      <p:ext uri="{BB962C8B-B14F-4D97-AF65-F5344CB8AC3E}">
        <p14:creationId xmlns:p14="http://schemas.microsoft.com/office/powerpoint/2010/main" val="3633524101"/>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par>
                          <p:cTn id="21" fill="hold">
                            <p:stCondLst>
                              <p:cond delay="1000"/>
                            </p:stCondLst>
                            <p:childTnLst>
                              <p:par>
                                <p:cTn id="22" presetID="16" presetClass="entr" presetSubtype="21" fill="hold" nodeType="afterEffect">
                                  <p:stCondLst>
                                    <p:cond delay="50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50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586537977"/>
              </p:ext>
            </p:extLst>
          </p:nvPr>
        </p:nvGraphicFramePr>
        <p:xfrm>
          <a:off x="6224537" y="2810286"/>
          <a:ext cx="5359016" cy="3843337"/>
        </p:xfrm>
        <a:graphic>
          <a:graphicData uri="http://schemas.openxmlformats.org/drawingml/2006/table">
            <a:tbl>
              <a:tblPr rtl="1" firstRow="1" firstCol="1" bandRow="1">
                <a:tableStyleId>{793D81CF-94F2-401A-BA57-92F5A7B2D0C5}</a:tableStyleId>
              </a:tblPr>
              <a:tblGrid>
                <a:gridCol w="2373128">
                  <a:extLst>
                    <a:ext uri="{9D8B030D-6E8A-4147-A177-3AD203B41FA5}">
                      <a16:colId xmlns:a16="http://schemas.microsoft.com/office/drawing/2014/main" val="4037736641"/>
                    </a:ext>
                  </a:extLst>
                </a:gridCol>
                <a:gridCol w="2985888">
                  <a:extLst>
                    <a:ext uri="{9D8B030D-6E8A-4147-A177-3AD203B41FA5}">
                      <a16:colId xmlns:a16="http://schemas.microsoft.com/office/drawing/2014/main" val="1246533875"/>
                    </a:ext>
                  </a:extLst>
                </a:gridCol>
              </a:tblGrid>
              <a:tr h="1372759">
                <a:tc>
                  <a:txBody>
                    <a:bodyPr/>
                    <a:lstStyle/>
                    <a:p>
                      <a:pPr algn="r" rtl="1">
                        <a:lnSpc>
                          <a:spcPct val="107000"/>
                        </a:lnSpc>
                        <a:spcAft>
                          <a:spcPts val="800"/>
                        </a:spcAft>
                      </a:pPr>
                      <a:r>
                        <a:rPr lang="fa-IR" sz="1800" b="1">
                          <a:effectLst/>
                        </a:rPr>
                        <a:t>نام و نام خانوادگی:                   </a:t>
                      </a:r>
                      <a:endParaRPr lang="en-US" sz="1800" b="1">
                        <a:effectLst/>
                      </a:endParaRPr>
                    </a:p>
                    <a:p>
                      <a:pPr algn="r" rtl="1">
                        <a:lnSpc>
                          <a:spcPct val="107000"/>
                        </a:lnSpc>
                        <a:spcAft>
                          <a:spcPts val="800"/>
                        </a:spcAft>
                      </a:pPr>
                      <a:r>
                        <a:rPr lang="ar-SA" sz="1800" b="1">
                          <a:effectLst/>
                        </a:rPr>
                        <a:t>آرمان سرداری فرد مقدم</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757220657"/>
                  </a:ext>
                </a:extLst>
              </a:tr>
              <a:tr h="839353">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گرافیک</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962045244"/>
                  </a:ext>
                </a:extLst>
              </a:tr>
              <a:tr h="839353">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104119479"/>
                  </a:ext>
                </a:extLst>
              </a:tr>
              <a:tr h="791872">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2196075645"/>
                  </a:ext>
                </a:extLst>
              </a:tr>
            </a:tbl>
          </a:graphicData>
        </a:graphic>
      </p:graphicFrame>
      <p:pic>
        <p:nvPicPr>
          <p:cNvPr id="5" name="Picture 4" descr="C:\Users\PC-01\Documents\karvarzi\New folder\13\aca_1_14000855-cop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9754" y="237330"/>
            <a:ext cx="1534521" cy="1971298"/>
          </a:xfrm>
          <a:prstGeom prst="rect">
            <a:avLst/>
          </a:prstGeom>
          <a:noFill/>
          <a:ln>
            <a:noFill/>
          </a:ln>
        </p:spPr>
      </p:pic>
      <p:pic>
        <p:nvPicPr>
          <p:cNvPr id="7" name="Picture 6" descr="C:\Users\PC-01\Documents\karvarzi\New folder\13\aca_0_screenshot-20211125-202615-galler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9375" y="2810286"/>
            <a:ext cx="3005488" cy="3557905"/>
          </a:xfrm>
          <a:prstGeom prst="rect">
            <a:avLst/>
          </a:prstGeom>
          <a:noFill/>
          <a:ln>
            <a:noFill/>
          </a:ln>
        </p:spPr>
      </p:pic>
      <p:graphicFrame>
        <p:nvGraphicFramePr>
          <p:cNvPr id="8" name="Table 7"/>
          <p:cNvGraphicFramePr>
            <a:graphicFrameLocks noGrp="1"/>
          </p:cNvGraphicFramePr>
          <p:nvPr>
            <p:extLst>
              <p:ext uri="{D42A27DB-BD31-4B8C-83A1-F6EECF244321}">
                <p14:modId xmlns:p14="http://schemas.microsoft.com/office/powerpoint/2010/main" val="1030535542"/>
              </p:ext>
            </p:extLst>
          </p:nvPr>
        </p:nvGraphicFramePr>
        <p:xfrm>
          <a:off x="587425" y="237330"/>
          <a:ext cx="5359016" cy="2273429"/>
        </p:xfrm>
        <a:graphic>
          <a:graphicData uri="http://schemas.openxmlformats.org/drawingml/2006/table">
            <a:tbl>
              <a:tblPr rtl="1" firstRow="1" firstCol="1" bandRow="1">
                <a:tableStyleId>{1FECB4D8-DB02-4DC6-A0A2-4F2EBAE1DC90}</a:tableStyleId>
              </a:tblPr>
              <a:tblGrid>
                <a:gridCol w="5359016">
                  <a:extLst>
                    <a:ext uri="{9D8B030D-6E8A-4147-A177-3AD203B41FA5}">
                      <a16:colId xmlns:a16="http://schemas.microsoft.com/office/drawing/2014/main" val="1898014503"/>
                    </a:ext>
                  </a:extLst>
                </a:gridCol>
              </a:tblGrid>
              <a:tr h="309247">
                <a:tc>
                  <a:txBody>
                    <a:bodyPr/>
                    <a:lstStyle/>
                    <a:p>
                      <a:pPr algn="r" rtl="1">
                        <a:lnSpc>
                          <a:spcPct val="107000"/>
                        </a:lnSpc>
                        <a:spcAft>
                          <a:spcPts val="800"/>
                        </a:spcAft>
                      </a:pPr>
                      <a:r>
                        <a:rPr lang="fa-IR" sz="1800">
                          <a:effectLst/>
                        </a:rPr>
                        <a:t>عنوان طرح: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44049293"/>
                  </a:ext>
                </a:extLst>
              </a:tr>
              <a:tr h="1647284">
                <a:tc>
                  <a:txBody>
                    <a:bodyPr/>
                    <a:lstStyle/>
                    <a:p>
                      <a:pPr algn="r" rtl="0">
                        <a:lnSpc>
                          <a:spcPct val="107000"/>
                        </a:lnSpc>
                        <a:spcAft>
                          <a:spcPts val="800"/>
                        </a:spcAft>
                      </a:pPr>
                      <a:r>
                        <a:rPr lang="fa-IR" sz="1800" dirty="0">
                          <a:effectLst/>
                        </a:rPr>
                        <a:t>نقاشیخط، تلفیق خوشنویسی و نقاشی ست</a:t>
                      </a:r>
                      <a:r>
                        <a:rPr lang="en-US" sz="1800" dirty="0">
                          <a:effectLst/>
                        </a:rPr>
                        <a:t>.</a:t>
                      </a:r>
                    </a:p>
                    <a:p>
                      <a:pPr algn="r" rtl="0">
                        <a:lnSpc>
                          <a:spcPct val="107000"/>
                        </a:lnSpc>
                        <a:spcAft>
                          <a:spcPts val="800"/>
                        </a:spcAft>
                      </a:pPr>
                      <a:r>
                        <a:rPr lang="fa-IR" sz="1800" dirty="0">
                          <a:effectLst/>
                        </a:rPr>
                        <a:t>این دو از هنرهای فاخر و کهن ایرانی و تلفیق این دو باهم به بهترین نحو باید انجام بشه و منزلت این دو هنر باید حفظ بشه</a:t>
                      </a:r>
                      <a:r>
                        <a:rPr lang="en-US" sz="1800" dirty="0">
                          <a:effectLst/>
                        </a:rPr>
                        <a:t>.</a:t>
                      </a:r>
                    </a:p>
                    <a:p>
                      <a:pPr algn="r" rtl="1">
                        <a:lnSpc>
                          <a:spcPct val="107000"/>
                        </a:lnSpc>
                        <a:spcAft>
                          <a:spcPts val="800"/>
                        </a:spcAft>
                      </a:pPr>
                      <a:r>
                        <a:rPr lang="fa-IR" sz="1800" dirty="0">
                          <a:effectLst/>
                        </a:rPr>
                        <a:t>نقاشیخط روح نقاش رو به تصویر میکشه و به آن که نگاه بشه به راحتی میتوان حال و هوا و احساسات نقاش هنگام نقاشی رو متوجه شد، گویی که باهات حرف میزند.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51780822"/>
                  </a:ext>
                </a:extLst>
              </a:tr>
            </a:tbl>
          </a:graphicData>
        </a:graphic>
      </p:graphicFrame>
    </p:spTree>
    <p:extLst>
      <p:ext uri="{BB962C8B-B14F-4D97-AF65-F5344CB8AC3E}">
        <p14:creationId xmlns:p14="http://schemas.microsoft.com/office/powerpoint/2010/main" val="2295252335"/>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53" presetClass="entr" presetSubtype="16"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10"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3000"/>
                            </p:stCondLst>
                            <p:childTnLst>
                              <p:par>
                                <p:cTn id="25" presetID="10" presetClass="entr" presetSubtype="0" fill="hold" nodeType="after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4000"/>
                            </p:stCondLst>
                            <p:childTnLst>
                              <p:par>
                                <p:cTn id="29" presetID="10" presetClass="entr" presetSubtype="0" fill="hold" nodeType="afterEffect">
                                  <p:stCondLst>
                                    <p:cond delay="5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Users\PC-01\Documents\karvarzi\New folder\13\aca_1_14000855-cop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4671" y="275762"/>
            <a:ext cx="1708188" cy="2017271"/>
          </a:xfrm>
          <a:prstGeom prst="rect">
            <a:avLst/>
          </a:prstGeom>
          <a:noFill/>
          <a:ln>
            <a:noFill/>
          </a:ln>
        </p:spPr>
      </p:pic>
      <p:pic>
        <p:nvPicPr>
          <p:cNvPr id="6" name="Picture 5" descr="C:\Users\PC-01\Documents\karvarzi\New folder\14\aca_0_screenshot-20211125-202336-galler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1" y="3009057"/>
            <a:ext cx="3071812" cy="3467510"/>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545305809"/>
              </p:ext>
            </p:extLst>
          </p:nvPr>
        </p:nvGraphicFramePr>
        <p:xfrm>
          <a:off x="557214" y="275763"/>
          <a:ext cx="5337810" cy="2457531"/>
        </p:xfrm>
        <a:graphic>
          <a:graphicData uri="http://schemas.openxmlformats.org/drawingml/2006/table">
            <a:tbl>
              <a:tblPr rtl="1" firstRow="1" firstCol="1" bandRow="1">
                <a:tableStyleId>{1FECB4D8-DB02-4DC6-A0A2-4F2EBAE1DC90}</a:tableStyleId>
              </a:tblPr>
              <a:tblGrid>
                <a:gridCol w="5337810">
                  <a:extLst>
                    <a:ext uri="{9D8B030D-6E8A-4147-A177-3AD203B41FA5}">
                      <a16:colId xmlns:a16="http://schemas.microsoft.com/office/drawing/2014/main" val="1182409366"/>
                    </a:ext>
                  </a:extLst>
                </a:gridCol>
              </a:tblGrid>
              <a:tr h="388435">
                <a:tc>
                  <a:txBody>
                    <a:bodyPr/>
                    <a:lstStyle/>
                    <a:p>
                      <a:pPr algn="r" rtl="1">
                        <a:lnSpc>
                          <a:spcPct val="107000"/>
                        </a:lnSpc>
                        <a:spcAft>
                          <a:spcPts val="800"/>
                        </a:spcAft>
                      </a:pPr>
                      <a:r>
                        <a:rPr lang="fa-IR" sz="1800" dirty="0">
                          <a:solidFill>
                            <a:schemeClr val="tx1"/>
                          </a:solidFill>
                          <a:effectLst/>
                        </a:rPr>
                        <a:t>عنوان طرح:   </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07249913"/>
                  </a:ext>
                </a:extLst>
              </a:tr>
              <a:tr h="2069096">
                <a:tc>
                  <a:txBody>
                    <a:bodyPr/>
                    <a:lstStyle/>
                    <a:p>
                      <a:pPr algn="r" rtl="0">
                        <a:lnSpc>
                          <a:spcPct val="107000"/>
                        </a:lnSpc>
                        <a:spcAft>
                          <a:spcPts val="800"/>
                        </a:spcAft>
                      </a:pPr>
                      <a:r>
                        <a:rPr lang="fa-IR" sz="1800" dirty="0">
                          <a:solidFill>
                            <a:schemeClr val="tx1"/>
                          </a:solidFill>
                          <a:effectLst/>
                        </a:rPr>
                        <a:t>نقاشیخط، تلفیق خوشنویسی و نقاشی ست</a:t>
                      </a:r>
                      <a:r>
                        <a:rPr lang="en-US" sz="1800" dirty="0">
                          <a:solidFill>
                            <a:schemeClr val="tx1"/>
                          </a:solidFill>
                          <a:effectLst/>
                        </a:rPr>
                        <a:t>.</a:t>
                      </a:r>
                    </a:p>
                    <a:p>
                      <a:pPr algn="r" rtl="0">
                        <a:lnSpc>
                          <a:spcPct val="107000"/>
                        </a:lnSpc>
                        <a:spcAft>
                          <a:spcPts val="800"/>
                        </a:spcAft>
                      </a:pPr>
                      <a:r>
                        <a:rPr lang="fa-IR" sz="1800" dirty="0">
                          <a:solidFill>
                            <a:schemeClr val="tx1"/>
                          </a:solidFill>
                          <a:effectLst/>
                        </a:rPr>
                        <a:t>این دو از هنرهای فاخر و کهن ایرانی و تلفیق این دو باهم به بهترین نحو باید انجام بشه و منزلت این دو هنر باید حفظ بشه</a:t>
                      </a:r>
                      <a:r>
                        <a:rPr lang="en-US" sz="1800" dirty="0">
                          <a:solidFill>
                            <a:schemeClr val="tx1"/>
                          </a:solidFill>
                          <a:effectLst/>
                        </a:rPr>
                        <a:t>.</a:t>
                      </a:r>
                    </a:p>
                    <a:p>
                      <a:pPr algn="r" rtl="1">
                        <a:lnSpc>
                          <a:spcPct val="107000"/>
                        </a:lnSpc>
                        <a:spcAft>
                          <a:spcPts val="800"/>
                        </a:spcAft>
                      </a:pPr>
                      <a:r>
                        <a:rPr lang="fa-IR" sz="1800" dirty="0">
                          <a:solidFill>
                            <a:schemeClr val="tx1"/>
                          </a:solidFill>
                          <a:effectLst/>
                        </a:rPr>
                        <a:t>نقاشیخط روح نقاش رو به تصویر میکشه و به آن که نگاه بشه به راحتی میتوان حال و هوا و احساسات نقاش هنگام نقاشی رو متوجه شد، گویی که باهات حرف میزند.</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2680886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532793008"/>
              </p:ext>
            </p:extLst>
          </p:nvPr>
        </p:nvGraphicFramePr>
        <p:xfrm>
          <a:off x="6224537" y="2810286"/>
          <a:ext cx="5359016" cy="3843337"/>
        </p:xfrm>
        <a:graphic>
          <a:graphicData uri="http://schemas.openxmlformats.org/drawingml/2006/table">
            <a:tbl>
              <a:tblPr rtl="1" firstRow="1" firstCol="1" bandRow="1">
                <a:tableStyleId>{793D81CF-94F2-401A-BA57-92F5A7B2D0C5}</a:tableStyleId>
              </a:tblPr>
              <a:tblGrid>
                <a:gridCol w="2373128">
                  <a:extLst>
                    <a:ext uri="{9D8B030D-6E8A-4147-A177-3AD203B41FA5}">
                      <a16:colId xmlns:a16="http://schemas.microsoft.com/office/drawing/2014/main" val="4037736641"/>
                    </a:ext>
                  </a:extLst>
                </a:gridCol>
                <a:gridCol w="2985888">
                  <a:extLst>
                    <a:ext uri="{9D8B030D-6E8A-4147-A177-3AD203B41FA5}">
                      <a16:colId xmlns:a16="http://schemas.microsoft.com/office/drawing/2014/main" val="1246533875"/>
                    </a:ext>
                  </a:extLst>
                </a:gridCol>
              </a:tblGrid>
              <a:tr h="1372759">
                <a:tc>
                  <a:txBody>
                    <a:bodyPr/>
                    <a:lstStyle/>
                    <a:p>
                      <a:pPr algn="r" rtl="1">
                        <a:lnSpc>
                          <a:spcPct val="107000"/>
                        </a:lnSpc>
                        <a:spcAft>
                          <a:spcPts val="800"/>
                        </a:spcAft>
                      </a:pPr>
                      <a:r>
                        <a:rPr lang="fa-IR" sz="1800" b="1">
                          <a:effectLst/>
                        </a:rPr>
                        <a:t>نام و نام خانوادگی:                   </a:t>
                      </a:r>
                      <a:endParaRPr lang="en-US" sz="1800" b="1">
                        <a:effectLst/>
                      </a:endParaRPr>
                    </a:p>
                    <a:p>
                      <a:pPr algn="r" rtl="1">
                        <a:lnSpc>
                          <a:spcPct val="107000"/>
                        </a:lnSpc>
                        <a:spcAft>
                          <a:spcPts val="800"/>
                        </a:spcAft>
                      </a:pPr>
                      <a:r>
                        <a:rPr lang="ar-SA" sz="1800" b="1">
                          <a:effectLst/>
                        </a:rPr>
                        <a:t>آرمان سرداری فرد مقدم</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757220657"/>
                  </a:ext>
                </a:extLst>
              </a:tr>
              <a:tr h="839353">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گرافیک</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962045244"/>
                  </a:ext>
                </a:extLst>
              </a:tr>
              <a:tr h="839353">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104119479"/>
                  </a:ext>
                </a:extLst>
              </a:tr>
              <a:tr h="791872">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2196075645"/>
                  </a:ext>
                </a:extLst>
              </a:tr>
            </a:tbl>
          </a:graphicData>
        </a:graphic>
      </p:graphicFrame>
    </p:spTree>
    <p:extLst>
      <p:ext uri="{BB962C8B-B14F-4D97-AF65-F5344CB8AC3E}">
        <p14:creationId xmlns:p14="http://schemas.microsoft.com/office/powerpoint/2010/main" val="2364716194"/>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42"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PC-01\Documents\karvarzi\New folder\26\aca_1_img-20211026-193309-93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3483" y="253490"/>
            <a:ext cx="1585486" cy="2095815"/>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1385347248"/>
              </p:ext>
            </p:extLst>
          </p:nvPr>
        </p:nvGraphicFramePr>
        <p:xfrm>
          <a:off x="6225490" y="2602796"/>
          <a:ext cx="5239679" cy="4069466"/>
        </p:xfrm>
        <a:graphic>
          <a:graphicData uri="http://schemas.openxmlformats.org/drawingml/2006/table">
            <a:tbl>
              <a:tblPr rtl="1" firstRow="1" firstCol="1" bandRow="1">
                <a:tableStyleId>{793D81CF-94F2-401A-BA57-92F5A7B2D0C5}</a:tableStyleId>
              </a:tblPr>
              <a:tblGrid>
                <a:gridCol w="2320282">
                  <a:extLst>
                    <a:ext uri="{9D8B030D-6E8A-4147-A177-3AD203B41FA5}">
                      <a16:colId xmlns:a16="http://schemas.microsoft.com/office/drawing/2014/main" val="2785579517"/>
                    </a:ext>
                  </a:extLst>
                </a:gridCol>
                <a:gridCol w="2919397">
                  <a:extLst>
                    <a:ext uri="{9D8B030D-6E8A-4147-A177-3AD203B41FA5}">
                      <a16:colId xmlns:a16="http://schemas.microsoft.com/office/drawing/2014/main" val="813152309"/>
                    </a:ext>
                  </a:extLst>
                </a:gridCol>
              </a:tblGrid>
              <a:tr h="1322815">
                <a:tc>
                  <a:txBody>
                    <a:bodyPr/>
                    <a:lstStyle/>
                    <a:p>
                      <a:pPr algn="r" rtl="1">
                        <a:lnSpc>
                          <a:spcPct val="107000"/>
                        </a:lnSpc>
                        <a:spcAft>
                          <a:spcPts val="800"/>
                        </a:spcAft>
                      </a:pPr>
                      <a:r>
                        <a:rPr lang="fa-IR" sz="1800" b="1" dirty="0">
                          <a:effectLst/>
                        </a:rPr>
                        <a:t>نام و نام خانوادگی:                   </a:t>
                      </a:r>
                      <a:endParaRPr lang="en-US" sz="1800" b="1" dirty="0">
                        <a:effectLst/>
                      </a:endParaRPr>
                    </a:p>
                    <a:p>
                      <a:pPr algn="r" rtl="1">
                        <a:lnSpc>
                          <a:spcPct val="107000"/>
                        </a:lnSpc>
                        <a:spcAft>
                          <a:spcPts val="800"/>
                        </a:spcAft>
                      </a:pPr>
                      <a:r>
                        <a:rPr lang="ar-SA" sz="1800" b="1" dirty="0">
                          <a:effectLst/>
                        </a:rPr>
                        <a:t>آرمین سرداری فرد مقدم</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873952810"/>
                  </a:ext>
                </a:extLst>
              </a:tr>
              <a:tr h="933146">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گرافیک</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2529919988"/>
                  </a:ext>
                </a:extLst>
              </a:tr>
              <a:tr h="933146">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677070561"/>
                  </a:ext>
                </a:extLst>
              </a:tr>
              <a:tr h="880359">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138130187"/>
                  </a:ext>
                </a:extLst>
              </a:tr>
            </a:tbl>
          </a:graphicData>
        </a:graphic>
      </p:graphicFrame>
      <p:pic>
        <p:nvPicPr>
          <p:cNvPr id="6" name="Picture 5" descr="C:\Users\PC-01\Documents\karvarzi\New folder\26\aca_0_arminsardari-art-b-7rrpgn0gh.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9916" y="2823972"/>
            <a:ext cx="3643312" cy="3409569"/>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3926147058"/>
              </p:ext>
            </p:extLst>
          </p:nvPr>
        </p:nvGraphicFramePr>
        <p:xfrm>
          <a:off x="567356" y="253490"/>
          <a:ext cx="5378132" cy="2271768"/>
        </p:xfrm>
        <a:graphic>
          <a:graphicData uri="http://schemas.openxmlformats.org/drawingml/2006/table">
            <a:tbl>
              <a:tblPr rtl="1" firstRow="1" firstCol="1" bandRow="1">
                <a:tableStyleId>{1FECB4D8-DB02-4DC6-A0A2-4F2EBAE1DC90}</a:tableStyleId>
              </a:tblPr>
              <a:tblGrid>
                <a:gridCol w="5378132">
                  <a:extLst>
                    <a:ext uri="{9D8B030D-6E8A-4147-A177-3AD203B41FA5}">
                      <a16:colId xmlns:a16="http://schemas.microsoft.com/office/drawing/2014/main" val="4222792120"/>
                    </a:ext>
                  </a:extLst>
                </a:gridCol>
              </a:tblGrid>
              <a:tr h="307586">
                <a:tc>
                  <a:txBody>
                    <a:bodyPr/>
                    <a:lstStyle/>
                    <a:p>
                      <a:pPr algn="r" rtl="1">
                        <a:lnSpc>
                          <a:spcPct val="107000"/>
                        </a:lnSpc>
                        <a:spcAft>
                          <a:spcPts val="800"/>
                        </a:spcAft>
                      </a:pPr>
                      <a:r>
                        <a:rPr lang="fa-IR" sz="1800" dirty="0">
                          <a:solidFill>
                            <a:schemeClr val="tx1"/>
                          </a:solidFill>
                          <a:effectLst/>
                        </a:rPr>
                        <a:t>عنوان طرح:   </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84905028"/>
                  </a:ext>
                </a:extLst>
              </a:tr>
              <a:tr h="1638437">
                <a:tc>
                  <a:txBody>
                    <a:bodyPr/>
                    <a:lstStyle/>
                    <a:p>
                      <a:pPr algn="r" rtl="0">
                        <a:lnSpc>
                          <a:spcPct val="107000"/>
                        </a:lnSpc>
                        <a:spcAft>
                          <a:spcPts val="800"/>
                        </a:spcAft>
                      </a:pPr>
                      <a:r>
                        <a:rPr lang="fa-IR" sz="1800" dirty="0">
                          <a:solidFill>
                            <a:schemeClr val="tx1"/>
                          </a:solidFill>
                          <a:effectLst/>
                        </a:rPr>
                        <a:t>نقاشیخط، تلفیق خوشنویسی و نقاشی ست</a:t>
                      </a:r>
                      <a:r>
                        <a:rPr lang="en-US" sz="1800" dirty="0">
                          <a:solidFill>
                            <a:schemeClr val="tx1"/>
                          </a:solidFill>
                          <a:effectLst/>
                        </a:rPr>
                        <a:t>.</a:t>
                      </a:r>
                    </a:p>
                    <a:p>
                      <a:pPr algn="r" rtl="0">
                        <a:lnSpc>
                          <a:spcPct val="107000"/>
                        </a:lnSpc>
                        <a:spcAft>
                          <a:spcPts val="800"/>
                        </a:spcAft>
                      </a:pPr>
                      <a:r>
                        <a:rPr lang="fa-IR" sz="1800" dirty="0">
                          <a:solidFill>
                            <a:schemeClr val="tx1"/>
                          </a:solidFill>
                          <a:effectLst/>
                        </a:rPr>
                        <a:t>این دو از هنرهای فاخر و کهن ایرانی و تلفیق این دو باهم به بهترین نحو باید انجام بشه و منزلت این دو هنر باید حفظ بشه</a:t>
                      </a:r>
                      <a:r>
                        <a:rPr lang="en-US" sz="1800" dirty="0">
                          <a:solidFill>
                            <a:schemeClr val="tx1"/>
                          </a:solidFill>
                          <a:effectLst/>
                        </a:rPr>
                        <a:t>.</a:t>
                      </a:r>
                    </a:p>
                    <a:p>
                      <a:pPr algn="r" rtl="1">
                        <a:lnSpc>
                          <a:spcPct val="107000"/>
                        </a:lnSpc>
                        <a:spcAft>
                          <a:spcPts val="800"/>
                        </a:spcAft>
                      </a:pPr>
                      <a:r>
                        <a:rPr lang="fa-IR" sz="1800" dirty="0">
                          <a:solidFill>
                            <a:schemeClr val="tx1"/>
                          </a:solidFill>
                          <a:effectLst/>
                        </a:rPr>
                        <a:t>نقاشیخط روح نقاش رو به تصویر میکشه و به آن که نگاه بشه به راحتی میتوان حال و هوا و احساسات نقاش هنگام نقاشی رو متوجه شد، گویی که باهات حرف میزند.</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26928573"/>
                  </a:ext>
                </a:extLst>
              </a:tr>
            </a:tbl>
          </a:graphicData>
        </a:graphic>
      </p:graphicFrame>
    </p:spTree>
    <p:extLst>
      <p:ext uri="{BB962C8B-B14F-4D97-AF65-F5344CB8AC3E}">
        <p14:creationId xmlns:p14="http://schemas.microsoft.com/office/powerpoint/2010/main" val="1770007590"/>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Users\PC-01\Documents\karvarzi\New folder\27\aca_0_img-20210214-234745-75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588" y="3214687"/>
            <a:ext cx="3526701" cy="3178812"/>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2648576975"/>
              </p:ext>
            </p:extLst>
          </p:nvPr>
        </p:nvGraphicFramePr>
        <p:xfrm>
          <a:off x="585789" y="253490"/>
          <a:ext cx="5287028" cy="2396492"/>
        </p:xfrm>
        <a:graphic>
          <a:graphicData uri="http://schemas.openxmlformats.org/drawingml/2006/table">
            <a:tbl>
              <a:tblPr rtl="1" firstRow="1" firstCol="1" bandRow="1">
                <a:tableStyleId>{1FECB4D8-DB02-4DC6-A0A2-4F2EBAE1DC90}</a:tableStyleId>
              </a:tblPr>
              <a:tblGrid>
                <a:gridCol w="5287028">
                  <a:extLst>
                    <a:ext uri="{9D8B030D-6E8A-4147-A177-3AD203B41FA5}">
                      <a16:colId xmlns:a16="http://schemas.microsoft.com/office/drawing/2014/main" val="1432800778"/>
                    </a:ext>
                  </a:extLst>
                </a:gridCol>
              </a:tblGrid>
              <a:tr h="432310">
                <a:tc>
                  <a:txBody>
                    <a:bodyPr/>
                    <a:lstStyle/>
                    <a:p>
                      <a:pPr algn="r" rtl="1">
                        <a:lnSpc>
                          <a:spcPct val="107000"/>
                        </a:lnSpc>
                        <a:spcAft>
                          <a:spcPts val="800"/>
                        </a:spcAft>
                      </a:pPr>
                      <a:r>
                        <a:rPr lang="fa-IR" sz="1800" dirty="0">
                          <a:solidFill>
                            <a:schemeClr val="tx1"/>
                          </a:solidFill>
                          <a:effectLst/>
                        </a:rPr>
                        <a:t>عنوان طرح:   </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54436066"/>
                  </a:ext>
                </a:extLst>
              </a:tr>
              <a:tr h="1860894">
                <a:tc>
                  <a:txBody>
                    <a:bodyPr/>
                    <a:lstStyle/>
                    <a:p>
                      <a:pPr algn="r" rtl="0">
                        <a:lnSpc>
                          <a:spcPct val="107000"/>
                        </a:lnSpc>
                        <a:spcAft>
                          <a:spcPts val="800"/>
                        </a:spcAft>
                      </a:pPr>
                      <a:r>
                        <a:rPr lang="fa-IR" sz="1800" dirty="0">
                          <a:solidFill>
                            <a:schemeClr val="tx1"/>
                          </a:solidFill>
                          <a:effectLst/>
                        </a:rPr>
                        <a:t>نقاشیخط، تلفیق خوشنویسی و نقاشی ست</a:t>
                      </a:r>
                      <a:r>
                        <a:rPr lang="en-US" sz="1800" dirty="0">
                          <a:solidFill>
                            <a:schemeClr val="tx1"/>
                          </a:solidFill>
                          <a:effectLst/>
                        </a:rPr>
                        <a:t>.</a:t>
                      </a:r>
                    </a:p>
                    <a:p>
                      <a:pPr algn="r" rtl="0">
                        <a:lnSpc>
                          <a:spcPct val="107000"/>
                        </a:lnSpc>
                        <a:spcAft>
                          <a:spcPts val="800"/>
                        </a:spcAft>
                      </a:pPr>
                      <a:r>
                        <a:rPr lang="fa-IR" sz="1800" dirty="0">
                          <a:solidFill>
                            <a:schemeClr val="tx1"/>
                          </a:solidFill>
                          <a:effectLst/>
                        </a:rPr>
                        <a:t>این دو از هنرهای فاخر و کهن ایرانی و تلفیق این دو باهم به بهترین نحو باید انجام بشه و منزلت این دو هنر باید حفظ بشه</a:t>
                      </a:r>
                      <a:r>
                        <a:rPr lang="en-US" sz="1800" dirty="0">
                          <a:solidFill>
                            <a:schemeClr val="tx1"/>
                          </a:solidFill>
                          <a:effectLst/>
                        </a:rPr>
                        <a:t>.</a:t>
                      </a:r>
                    </a:p>
                    <a:p>
                      <a:pPr algn="r" rtl="1">
                        <a:lnSpc>
                          <a:spcPct val="107000"/>
                        </a:lnSpc>
                        <a:spcAft>
                          <a:spcPts val="800"/>
                        </a:spcAft>
                      </a:pPr>
                      <a:r>
                        <a:rPr lang="fa-IR" sz="1800" dirty="0">
                          <a:solidFill>
                            <a:schemeClr val="tx1"/>
                          </a:solidFill>
                          <a:effectLst/>
                        </a:rPr>
                        <a:t>نقاشیخط روح نقاش رو به تصویر میکشه و به آن که نگاه بشه به راحتی میتوان حال و هوا و احساسات نقاش هنگام نقاشی رو متوجه شد، گویی که باهات حرف میزند.</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81396642"/>
                  </a:ext>
                </a:extLst>
              </a:tr>
            </a:tbl>
          </a:graphicData>
        </a:graphic>
      </p:graphicFrame>
      <p:pic>
        <p:nvPicPr>
          <p:cNvPr id="8" name="Picture 7" descr="C:\Users\PC-01\Documents\karvarzi\New folder\26\aca_1_img-20211026-193309-93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42806" y="253490"/>
            <a:ext cx="1726163" cy="2008551"/>
          </a:xfrm>
          <a:prstGeom prst="rect">
            <a:avLst/>
          </a:prstGeom>
          <a:noFill/>
          <a:ln>
            <a:noFill/>
          </a:ln>
        </p:spPr>
      </p:pic>
      <p:graphicFrame>
        <p:nvGraphicFramePr>
          <p:cNvPr id="9" name="Table 8"/>
          <p:cNvGraphicFramePr>
            <a:graphicFrameLocks noGrp="1"/>
          </p:cNvGraphicFramePr>
          <p:nvPr>
            <p:extLst>
              <p:ext uri="{D42A27DB-BD31-4B8C-83A1-F6EECF244321}">
                <p14:modId xmlns:p14="http://schemas.microsoft.com/office/powerpoint/2010/main" val="2637903521"/>
              </p:ext>
            </p:extLst>
          </p:nvPr>
        </p:nvGraphicFramePr>
        <p:xfrm>
          <a:off x="6225490" y="2447778"/>
          <a:ext cx="5281882" cy="4224485"/>
        </p:xfrm>
        <a:graphic>
          <a:graphicData uri="http://schemas.openxmlformats.org/drawingml/2006/table">
            <a:tbl>
              <a:tblPr rtl="1" firstRow="1" firstCol="1" bandRow="1">
                <a:tableStyleId>{793D81CF-94F2-401A-BA57-92F5A7B2D0C5}</a:tableStyleId>
              </a:tblPr>
              <a:tblGrid>
                <a:gridCol w="2338971">
                  <a:extLst>
                    <a:ext uri="{9D8B030D-6E8A-4147-A177-3AD203B41FA5}">
                      <a16:colId xmlns:a16="http://schemas.microsoft.com/office/drawing/2014/main" val="2785579517"/>
                    </a:ext>
                  </a:extLst>
                </a:gridCol>
                <a:gridCol w="2942911">
                  <a:extLst>
                    <a:ext uri="{9D8B030D-6E8A-4147-A177-3AD203B41FA5}">
                      <a16:colId xmlns:a16="http://schemas.microsoft.com/office/drawing/2014/main" val="813152309"/>
                    </a:ext>
                  </a:extLst>
                </a:gridCol>
              </a:tblGrid>
              <a:tr h="1373204">
                <a:tc>
                  <a:txBody>
                    <a:bodyPr/>
                    <a:lstStyle/>
                    <a:p>
                      <a:pPr algn="r" rtl="1">
                        <a:lnSpc>
                          <a:spcPct val="107000"/>
                        </a:lnSpc>
                        <a:spcAft>
                          <a:spcPts val="800"/>
                        </a:spcAft>
                      </a:pPr>
                      <a:r>
                        <a:rPr lang="fa-IR" sz="1800" b="1" dirty="0">
                          <a:effectLst/>
                        </a:rPr>
                        <a:t>نام و نام خانوادگی:                   </a:t>
                      </a:r>
                      <a:endParaRPr lang="en-US" sz="1800" b="1" dirty="0">
                        <a:effectLst/>
                      </a:endParaRPr>
                    </a:p>
                    <a:p>
                      <a:pPr algn="r" rtl="1">
                        <a:lnSpc>
                          <a:spcPct val="107000"/>
                        </a:lnSpc>
                        <a:spcAft>
                          <a:spcPts val="800"/>
                        </a:spcAft>
                      </a:pPr>
                      <a:r>
                        <a:rPr lang="ar-SA" sz="1800" b="1" dirty="0">
                          <a:effectLst/>
                        </a:rPr>
                        <a:t>آرمین سرداری فرد مقدم</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873952810"/>
                  </a:ext>
                </a:extLst>
              </a:tr>
              <a:tr h="968693">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گرافیک</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2529919988"/>
                  </a:ext>
                </a:extLst>
              </a:tr>
              <a:tr h="968693">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677070561"/>
                  </a:ext>
                </a:extLst>
              </a:tr>
              <a:tr h="913895">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138130187"/>
                  </a:ext>
                </a:extLst>
              </a:tr>
            </a:tbl>
          </a:graphicData>
        </a:graphic>
      </p:graphicFrame>
    </p:spTree>
    <p:extLst>
      <p:ext uri="{BB962C8B-B14F-4D97-AF65-F5344CB8AC3E}">
        <p14:creationId xmlns:p14="http://schemas.microsoft.com/office/powerpoint/2010/main" val="1835406989"/>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PC-01\Documents\karvarzi\New folder\19\aca_1_.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5522" y="236458"/>
            <a:ext cx="1673607" cy="1778241"/>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422983139"/>
              </p:ext>
            </p:extLst>
          </p:nvPr>
        </p:nvGraphicFramePr>
        <p:xfrm>
          <a:off x="6242158" y="2557463"/>
          <a:ext cx="5473592" cy="3971925"/>
        </p:xfrm>
        <a:graphic>
          <a:graphicData uri="http://schemas.openxmlformats.org/drawingml/2006/table">
            <a:tbl>
              <a:tblPr rtl="1" firstRow="1" firstCol="1" bandRow="1">
                <a:tableStyleId>{793D81CF-94F2-401A-BA57-92F5A7B2D0C5}</a:tableStyleId>
              </a:tblPr>
              <a:tblGrid>
                <a:gridCol w="2423866">
                  <a:extLst>
                    <a:ext uri="{9D8B030D-6E8A-4147-A177-3AD203B41FA5}">
                      <a16:colId xmlns:a16="http://schemas.microsoft.com/office/drawing/2014/main" val="1457659592"/>
                    </a:ext>
                  </a:extLst>
                </a:gridCol>
                <a:gridCol w="3049726">
                  <a:extLst>
                    <a:ext uri="{9D8B030D-6E8A-4147-A177-3AD203B41FA5}">
                      <a16:colId xmlns:a16="http://schemas.microsoft.com/office/drawing/2014/main" val="2730981564"/>
                    </a:ext>
                  </a:extLst>
                </a:gridCol>
              </a:tblGrid>
              <a:tr h="1354567">
                <a:tc>
                  <a:txBody>
                    <a:bodyPr/>
                    <a:lstStyle/>
                    <a:p>
                      <a:pPr algn="r" rtl="1">
                        <a:lnSpc>
                          <a:spcPct val="107000"/>
                        </a:lnSpc>
                        <a:spcAft>
                          <a:spcPts val="800"/>
                        </a:spcAft>
                      </a:pPr>
                      <a:r>
                        <a:rPr lang="fa-IR" sz="1800" b="1">
                          <a:effectLst/>
                        </a:rPr>
                        <a:t>نام و نام خانوادگی:                   </a:t>
                      </a:r>
                      <a:endParaRPr lang="en-US" sz="1800" b="1">
                        <a:effectLst/>
                      </a:endParaRPr>
                    </a:p>
                    <a:p>
                      <a:pPr algn="r" rtl="1">
                        <a:lnSpc>
                          <a:spcPct val="107000"/>
                        </a:lnSpc>
                        <a:spcAft>
                          <a:spcPts val="800"/>
                        </a:spcAft>
                      </a:pPr>
                      <a:r>
                        <a:rPr lang="ar-SA" sz="1800" b="1">
                          <a:effectLst/>
                        </a:rPr>
                        <a:t>آمنه احمدی</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159380119"/>
                  </a:ext>
                </a:extLst>
              </a:tr>
              <a:tr h="1007749">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طراحی و الگو سازی پوشاک اجتماع و مشاغل</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388175763"/>
                  </a:ext>
                </a:extLst>
              </a:tr>
              <a:tr h="828231">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613188189"/>
                  </a:ext>
                </a:extLst>
              </a:tr>
              <a:tr h="781378">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4241648431"/>
                  </a:ext>
                </a:extLst>
              </a:tr>
            </a:tbl>
          </a:graphicData>
        </a:graphic>
      </p:graphicFrame>
      <p:pic>
        <p:nvPicPr>
          <p:cNvPr id="6" name="Picture 5" descr="C:\Users\PC-01\Desktop\321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7388" y="2014699"/>
            <a:ext cx="2400300" cy="4714714"/>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988606823"/>
              </p:ext>
            </p:extLst>
          </p:nvPr>
        </p:nvGraphicFramePr>
        <p:xfrm>
          <a:off x="542925" y="280827"/>
          <a:ext cx="5385895" cy="1467840"/>
        </p:xfrm>
        <a:graphic>
          <a:graphicData uri="http://schemas.openxmlformats.org/drawingml/2006/table">
            <a:tbl>
              <a:tblPr rtl="1" firstRow="1" firstCol="1" bandRow="1">
                <a:tableStyleId>{1FECB4D8-DB02-4DC6-A0A2-4F2EBAE1DC90}</a:tableStyleId>
              </a:tblPr>
              <a:tblGrid>
                <a:gridCol w="5385895">
                  <a:extLst>
                    <a:ext uri="{9D8B030D-6E8A-4147-A177-3AD203B41FA5}">
                      <a16:colId xmlns:a16="http://schemas.microsoft.com/office/drawing/2014/main" val="3852239835"/>
                    </a:ext>
                  </a:extLst>
                </a:gridCol>
              </a:tblGrid>
              <a:tr h="394869">
                <a:tc>
                  <a:txBody>
                    <a:bodyPr/>
                    <a:lstStyle/>
                    <a:p>
                      <a:pPr algn="r" rtl="1">
                        <a:lnSpc>
                          <a:spcPct val="107000"/>
                        </a:lnSpc>
                        <a:spcAft>
                          <a:spcPts val="800"/>
                        </a:spcAft>
                      </a:pPr>
                      <a:r>
                        <a:rPr lang="fa-IR" sz="1800" dirty="0">
                          <a:effectLst/>
                        </a:rPr>
                        <a:t>عنوان طرح:     </a:t>
                      </a:r>
                      <a:r>
                        <a:rPr lang="ar-SA" sz="1800" dirty="0">
                          <a:effectLst/>
                        </a:rPr>
                        <a:t>این طرح ها در پروژه ها ی طول کاردانی انجام شده است.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53999223"/>
                  </a:ext>
                </a:extLst>
              </a:tr>
              <a:tr h="880846">
                <a:tc>
                  <a:txBody>
                    <a:bodyPr/>
                    <a:lstStyle/>
                    <a:p>
                      <a:pPr algn="r" rtl="1">
                        <a:lnSpc>
                          <a:spcPct val="107000"/>
                        </a:lnSpc>
                        <a:spcAft>
                          <a:spcPts val="800"/>
                        </a:spcAft>
                      </a:pPr>
                      <a:r>
                        <a:rPr lang="fa-IR" sz="1800" dirty="0">
                          <a:effectLst/>
                        </a:rPr>
                        <a:t>این طرح ها در پروژه ها ی طول کاردانی انجام شده است.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50568588"/>
                  </a:ext>
                </a:extLst>
              </a:tr>
            </a:tbl>
          </a:graphicData>
        </a:graphic>
      </p:graphicFrame>
    </p:spTree>
    <p:extLst>
      <p:ext uri="{BB962C8B-B14F-4D97-AF65-F5344CB8AC3E}">
        <p14:creationId xmlns:p14="http://schemas.microsoft.com/office/powerpoint/2010/main" val="2114125575"/>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PC-01\Documents\karvarzi\New folder\19\aca_1_.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97551" y="236458"/>
            <a:ext cx="1661578" cy="1859628"/>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574786022"/>
              </p:ext>
            </p:extLst>
          </p:nvPr>
        </p:nvGraphicFramePr>
        <p:xfrm>
          <a:off x="6242158" y="2557463"/>
          <a:ext cx="5473592" cy="3971925"/>
        </p:xfrm>
        <a:graphic>
          <a:graphicData uri="http://schemas.openxmlformats.org/drawingml/2006/table">
            <a:tbl>
              <a:tblPr rtl="1" firstRow="1" firstCol="1" bandRow="1">
                <a:tableStyleId>{793D81CF-94F2-401A-BA57-92F5A7B2D0C5}</a:tableStyleId>
              </a:tblPr>
              <a:tblGrid>
                <a:gridCol w="2423866">
                  <a:extLst>
                    <a:ext uri="{9D8B030D-6E8A-4147-A177-3AD203B41FA5}">
                      <a16:colId xmlns:a16="http://schemas.microsoft.com/office/drawing/2014/main" val="1457659592"/>
                    </a:ext>
                  </a:extLst>
                </a:gridCol>
                <a:gridCol w="3049726">
                  <a:extLst>
                    <a:ext uri="{9D8B030D-6E8A-4147-A177-3AD203B41FA5}">
                      <a16:colId xmlns:a16="http://schemas.microsoft.com/office/drawing/2014/main" val="2730981564"/>
                    </a:ext>
                  </a:extLst>
                </a:gridCol>
              </a:tblGrid>
              <a:tr h="1354567">
                <a:tc>
                  <a:txBody>
                    <a:bodyPr/>
                    <a:lstStyle/>
                    <a:p>
                      <a:pPr algn="r" rtl="1">
                        <a:lnSpc>
                          <a:spcPct val="107000"/>
                        </a:lnSpc>
                        <a:spcAft>
                          <a:spcPts val="800"/>
                        </a:spcAft>
                      </a:pPr>
                      <a:r>
                        <a:rPr lang="fa-IR" sz="1800" b="1">
                          <a:effectLst/>
                        </a:rPr>
                        <a:t>نام و نام خانوادگی:                   </a:t>
                      </a:r>
                      <a:endParaRPr lang="en-US" sz="1800" b="1">
                        <a:effectLst/>
                      </a:endParaRPr>
                    </a:p>
                    <a:p>
                      <a:pPr algn="r" rtl="1">
                        <a:lnSpc>
                          <a:spcPct val="107000"/>
                        </a:lnSpc>
                        <a:spcAft>
                          <a:spcPts val="800"/>
                        </a:spcAft>
                      </a:pPr>
                      <a:r>
                        <a:rPr lang="ar-SA" sz="1800" b="1">
                          <a:effectLst/>
                        </a:rPr>
                        <a:t>آمنه احمدی</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159380119"/>
                  </a:ext>
                </a:extLst>
              </a:tr>
              <a:tr h="1007749">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طراحی و الگو سازی پوشاک اجتماع و مشاغل</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388175763"/>
                  </a:ext>
                </a:extLst>
              </a:tr>
              <a:tr h="828231">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613188189"/>
                  </a:ext>
                </a:extLst>
              </a:tr>
              <a:tr h="781378">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4241648431"/>
                  </a:ext>
                </a:extLst>
              </a:tr>
            </a:tbl>
          </a:graphicData>
        </a:graphic>
      </p:graphicFrame>
      <p:pic>
        <p:nvPicPr>
          <p:cNvPr id="6" name="Picture 5" descr="C:\Users\PC-01\Desktop\1111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55" y="2557463"/>
            <a:ext cx="5676900" cy="3383915"/>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4160543901"/>
              </p:ext>
            </p:extLst>
          </p:nvPr>
        </p:nvGraphicFramePr>
        <p:xfrm>
          <a:off x="579755" y="257176"/>
          <a:ext cx="5383221" cy="1173988"/>
        </p:xfrm>
        <a:graphic>
          <a:graphicData uri="http://schemas.openxmlformats.org/drawingml/2006/table">
            <a:tbl>
              <a:tblPr rtl="1" firstRow="1" firstCol="1" bandRow="1">
                <a:tableStyleId>{1FECB4D8-DB02-4DC6-A0A2-4F2EBAE1DC90}</a:tableStyleId>
              </a:tblPr>
              <a:tblGrid>
                <a:gridCol w="5383221">
                  <a:extLst>
                    <a:ext uri="{9D8B030D-6E8A-4147-A177-3AD203B41FA5}">
                      <a16:colId xmlns:a16="http://schemas.microsoft.com/office/drawing/2014/main" val="2606230230"/>
                    </a:ext>
                  </a:extLst>
                </a:gridCol>
              </a:tblGrid>
              <a:tr h="457200">
                <a:tc>
                  <a:txBody>
                    <a:bodyPr/>
                    <a:lstStyle/>
                    <a:p>
                      <a:pPr algn="r" rtl="1">
                        <a:lnSpc>
                          <a:spcPct val="107000"/>
                        </a:lnSpc>
                        <a:spcAft>
                          <a:spcPts val="800"/>
                        </a:spcAft>
                      </a:pPr>
                      <a:r>
                        <a:rPr lang="fa-IR" sz="1800" dirty="0">
                          <a:solidFill>
                            <a:schemeClr val="tx1"/>
                          </a:solidFill>
                          <a:effectLst/>
                        </a:rPr>
                        <a:t>عنوان طرح:  مقاله ای تحت عنوان اهمیت طراحی تی شرت و اهمیت فناوریهای </a:t>
                      </a:r>
                      <a:r>
                        <a:rPr lang="en-US" sz="1800" dirty="0">
                          <a:solidFill>
                            <a:schemeClr val="tx1"/>
                          </a:solidFill>
                          <a:effectLst/>
                        </a:rPr>
                        <a:t>CAD</a:t>
                      </a:r>
                      <a:r>
                        <a:rPr lang="fa-IR" sz="1800" dirty="0">
                          <a:solidFill>
                            <a:schemeClr val="tx1"/>
                          </a:solidFill>
                          <a:effectLst/>
                        </a:rPr>
                        <a:t> و </a:t>
                      </a:r>
                      <a:r>
                        <a:rPr lang="en-US" sz="1800" dirty="0">
                          <a:solidFill>
                            <a:schemeClr val="tx1"/>
                          </a:solidFill>
                          <a:effectLst/>
                        </a:rPr>
                        <a:t>CAM</a:t>
                      </a:r>
                      <a:r>
                        <a:rPr lang="fa-IR" sz="1800" dirty="0">
                          <a:solidFill>
                            <a:schemeClr val="tx1"/>
                          </a:solidFill>
                          <a:effectLst/>
                        </a:rPr>
                        <a:t> در بخش منسوجات</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57996501"/>
                  </a:ext>
                </a:extLst>
              </a:tr>
              <a:tr h="457200">
                <a:tc>
                  <a:txBody>
                    <a:bodyPr/>
                    <a:lstStyle/>
                    <a:p>
                      <a:pPr algn="r" rtl="1">
                        <a:lnSpc>
                          <a:spcPct val="107000"/>
                        </a:lnSpc>
                        <a:spcAft>
                          <a:spcPts val="800"/>
                        </a:spcAft>
                      </a:pPr>
                      <a:r>
                        <a:rPr lang="fa-IR" sz="1800" dirty="0">
                          <a:solidFill>
                            <a:schemeClr val="tx1"/>
                          </a:solidFill>
                          <a:effectLst/>
                        </a:rPr>
                        <a:t>مقاله ای تحت عنوان اهمیت طراحی تی شرت و اهمیت فناوریهای </a:t>
                      </a:r>
                      <a:r>
                        <a:rPr lang="en-US" sz="1800" dirty="0">
                          <a:solidFill>
                            <a:schemeClr val="tx1"/>
                          </a:solidFill>
                          <a:effectLst/>
                        </a:rPr>
                        <a:t>CAD</a:t>
                      </a:r>
                      <a:r>
                        <a:rPr lang="fa-IR" sz="1800" dirty="0">
                          <a:solidFill>
                            <a:schemeClr val="tx1"/>
                          </a:solidFill>
                          <a:effectLst/>
                        </a:rPr>
                        <a:t> و </a:t>
                      </a:r>
                      <a:r>
                        <a:rPr lang="en-US" sz="1800" dirty="0">
                          <a:solidFill>
                            <a:schemeClr val="tx1"/>
                          </a:solidFill>
                          <a:effectLst/>
                        </a:rPr>
                        <a:t>CAM</a:t>
                      </a:r>
                      <a:r>
                        <a:rPr lang="fa-IR" sz="1800" dirty="0">
                          <a:solidFill>
                            <a:schemeClr val="tx1"/>
                          </a:solidFill>
                          <a:effectLst/>
                        </a:rPr>
                        <a:t> در بخش منسوجات</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3340014"/>
                  </a:ext>
                </a:extLst>
              </a:tr>
            </a:tbl>
          </a:graphicData>
        </a:graphic>
      </p:graphicFrame>
    </p:spTree>
    <p:extLst>
      <p:ext uri="{BB962C8B-B14F-4D97-AF65-F5344CB8AC3E}">
        <p14:creationId xmlns:p14="http://schemas.microsoft.com/office/powerpoint/2010/main" val="614355711"/>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564677080"/>
              </p:ext>
            </p:extLst>
          </p:nvPr>
        </p:nvGraphicFramePr>
        <p:xfrm>
          <a:off x="6215063" y="2857501"/>
          <a:ext cx="5457825" cy="3757612"/>
        </p:xfrm>
        <a:graphic>
          <a:graphicData uri="http://schemas.openxmlformats.org/drawingml/2006/table">
            <a:tbl>
              <a:tblPr rtl="1" firstRow="1" firstCol="1" bandRow="1">
                <a:tableStyleId>{793D81CF-94F2-401A-BA57-92F5A7B2D0C5}</a:tableStyleId>
              </a:tblPr>
              <a:tblGrid>
                <a:gridCol w="2416884">
                  <a:extLst>
                    <a:ext uri="{9D8B030D-6E8A-4147-A177-3AD203B41FA5}">
                      <a16:colId xmlns:a16="http://schemas.microsoft.com/office/drawing/2014/main" val="3894754846"/>
                    </a:ext>
                  </a:extLst>
                </a:gridCol>
                <a:gridCol w="3040941">
                  <a:extLst>
                    <a:ext uri="{9D8B030D-6E8A-4147-A177-3AD203B41FA5}">
                      <a16:colId xmlns:a16="http://schemas.microsoft.com/office/drawing/2014/main" val="3756401406"/>
                    </a:ext>
                  </a:extLst>
                </a:gridCol>
              </a:tblGrid>
              <a:tr h="1281479">
                <a:tc>
                  <a:txBody>
                    <a:bodyPr/>
                    <a:lstStyle/>
                    <a:p>
                      <a:pPr algn="r" rtl="1">
                        <a:lnSpc>
                          <a:spcPct val="107000"/>
                        </a:lnSpc>
                        <a:spcAft>
                          <a:spcPts val="800"/>
                        </a:spcAft>
                      </a:pPr>
                      <a:r>
                        <a:rPr lang="fa-IR" sz="1800" b="1" dirty="0">
                          <a:effectLst/>
                        </a:rPr>
                        <a:t>نام و نام خانوادگی:                   </a:t>
                      </a:r>
                      <a:endParaRPr lang="en-US" sz="1800" b="1" dirty="0">
                        <a:effectLst/>
                      </a:endParaRPr>
                    </a:p>
                    <a:p>
                      <a:pPr algn="r" rtl="1">
                        <a:lnSpc>
                          <a:spcPct val="107000"/>
                        </a:lnSpc>
                        <a:spcAft>
                          <a:spcPts val="800"/>
                        </a:spcAft>
                      </a:pPr>
                      <a:r>
                        <a:rPr lang="ar-SA" sz="1800" b="1" dirty="0">
                          <a:effectLst/>
                        </a:rPr>
                        <a:t>الهام سلیمی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679452335"/>
                  </a:ext>
                </a:extLst>
              </a:tr>
              <a:tr h="953374">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طراحی و الگو سازی پوشاک اجتماع و مشاغل</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4283517168"/>
                  </a:ext>
                </a:extLst>
              </a:tr>
              <a:tr h="783542">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235243478"/>
                  </a:ext>
                </a:extLst>
              </a:tr>
              <a:tr h="739217">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1303487282"/>
                  </a:ext>
                </a:extLst>
              </a:tr>
            </a:tbl>
          </a:graphicData>
        </a:graphic>
      </p:graphicFrame>
      <p:pic>
        <p:nvPicPr>
          <p:cNvPr id="5" name="Picture 4" descr="C:\Users\PC-01\Documents\karvarzi\New folder\21\aca_1_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41280" y="300037"/>
            <a:ext cx="1699620" cy="1852320"/>
          </a:xfrm>
          <a:prstGeom prst="rect">
            <a:avLst/>
          </a:prstGeom>
          <a:noFill/>
          <a:ln>
            <a:noFill/>
          </a:ln>
        </p:spPr>
      </p:pic>
      <p:pic>
        <p:nvPicPr>
          <p:cNvPr id="6" name="Picture 5" descr="C:\Users\PC-01\Documents\karvarzi\New folder\21\1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005" y="1736100"/>
            <a:ext cx="2447059" cy="4935942"/>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3889025993"/>
              </p:ext>
            </p:extLst>
          </p:nvPr>
        </p:nvGraphicFramePr>
        <p:xfrm>
          <a:off x="614364" y="239680"/>
          <a:ext cx="5322502" cy="1144398"/>
        </p:xfrm>
        <a:graphic>
          <a:graphicData uri="http://schemas.openxmlformats.org/drawingml/2006/table">
            <a:tbl>
              <a:tblPr rtl="1" firstRow="1" firstCol="1" bandRow="1">
                <a:tableStyleId>{1FECB4D8-DB02-4DC6-A0A2-4F2EBAE1DC90}</a:tableStyleId>
              </a:tblPr>
              <a:tblGrid>
                <a:gridCol w="5322502">
                  <a:extLst>
                    <a:ext uri="{9D8B030D-6E8A-4147-A177-3AD203B41FA5}">
                      <a16:colId xmlns:a16="http://schemas.microsoft.com/office/drawing/2014/main" val="3136181469"/>
                    </a:ext>
                  </a:extLst>
                </a:gridCol>
              </a:tblGrid>
              <a:tr h="306606">
                <a:tc>
                  <a:txBody>
                    <a:bodyPr/>
                    <a:lstStyle/>
                    <a:p>
                      <a:pPr algn="r" rtl="1">
                        <a:lnSpc>
                          <a:spcPct val="107000"/>
                        </a:lnSpc>
                        <a:spcAft>
                          <a:spcPts val="800"/>
                        </a:spcAft>
                      </a:pPr>
                      <a:r>
                        <a:rPr lang="fa-IR" sz="1800" b="1" dirty="0">
                          <a:solidFill>
                            <a:schemeClr val="tx1"/>
                          </a:solidFill>
                          <a:effectLst/>
                        </a:rPr>
                        <a:t>عنوان طرح:  </a:t>
                      </a:r>
                      <a:r>
                        <a:rPr lang="ar-SA" sz="1800" b="1" dirty="0">
                          <a:solidFill>
                            <a:schemeClr val="tx1"/>
                          </a:solidFill>
                          <a:effectLst/>
                        </a:rPr>
                        <a:t>  دوخت </a:t>
                      </a:r>
                      <a:r>
                        <a:rPr lang="fa-IR" sz="1800" b="1" dirty="0" smtClean="0">
                          <a:solidFill>
                            <a:schemeClr val="tx1"/>
                          </a:solidFill>
                          <a:effectLst/>
                        </a:rPr>
                        <a:t>سارافون</a:t>
                      </a:r>
                      <a:r>
                        <a:rPr lang="fa-IR" sz="1800" b="1" baseline="0" dirty="0" smtClean="0">
                          <a:solidFill>
                            <a:schemeClr val="tx1"/>
                          </a:solidFill>
                          <a:effectLst/>
                        </a:rPr>
                        <a:t> از پهلو دراپه و شلوار </a:t>
                      </a:r>
                      <a:r>
                        <a:rPr lang="ar-SA" sz="1800" b="1" dirty="0" smtClean="0">
                          <a:solidFill>
                            <a:schemeClr val="tx1"/>
                          </a:solidFill>
                          <a:effectLst/>
                        </a:rPr>
                        <a:t>و </a:t>
                      </a:r>
                      <a:r>
                        <a:rPr lang="ar-SA" sz="1800" b="1" dirty="0">
                          <a:solidFill>
                            <a:schemeClr val="tx1"/>
                          </a:solidFill>
                          <a:effectLst/>
                        </a:rPr>
                        <a:t>پارچه </a:t>
                      </a:r>
                      <a:r>
                        <a:rPr lang="ar-SA" sz="1800" b="1" dirty="0" smtClean="0">
                          <a:solidFill>
                            <a:schemeClr val="tx1"/>
                          </a:solidFill>
                          <a:effectLst/>
                        </a:rPr>
                        <a:t>سازی</a:t>
                      </a:r>
                      <a:r>
                        <a:rPr lang="fa-IR" sz="1800" b="1" dirty="0" smtClean="0">
                          <a:solidFill>
                            <a:schemeClr val="tx1"/>
                          </a:solidFill>
                          <a:effectLst/>
                        </a:rPr>
                        <a:t> به نام مادر در</a:t>
                      </a:r>
                      <a:r>
                        <a:rPr lang="fa-IR" sz="1800" b="1" baseline="0" dirty="0" smtClean="0">
                          <a:solidFill>
                            <a:schemeClr val="tx1"/>
                          </a:solidFill>
                          <a:effectLst/>
                        </a:rPr>
                        <a:t> پشت سارافون قرار گرفته.</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15018517"/>
                  </a:ext>
                </a:extLst>
              </a:tr>
              <a:tr h="310963">
                <a:tc>
                  <a:txBody>
                    <a:bodyPr/>
                    <a:lstStyle/>
                    <a:p>
                      <a:pPr algn="r" rtl="1">
                        <a:lnSpc>
                          <a:spcPct val="107000"/>
                        </a:lnSpc>
                        <a:spcAft>
                          <a:spcPts val="800"/>
                        </a:spcAft>
                      </a:pPr>
                      <a:r>
                        <a:rPr lang="fa-IR" sz="1800" b="1" dirty="0" smtClean="0">
                          <a:solidFill>
                            <a:schemeClr val="tx1"/>
                          </a:solidFill>
                          <a:effectLst/>
                        </a:rPr>
                        <a:t>پارچه سازی مادر با استفاده از متریال های نمد – مروارید</a:t>
                      </a:r>
                      <a:r>
                        <a:rPr lang="fa-IR" sz="1800" b="1" baseline="0" dirty="0" smtClean="0">
                          <a:solidFill>
                            <a:schemeClr val="tx1"/>
                          </a:solidFill>
                          <a:effectLst/>
                        </a:rPr>
                        <a:t> و منجوق سفید – نخ گلدوزی</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88363412"/>
                  </a:ext>
                </a:extLst>
              </a:tr>
            </a:tbl>
          </a:graphicData>
        </a:graphic>
      </p:graphicFrame>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3414" y="2095428"/>
            <a:ext cx="2458708" cy="4519685"/>
          </a:xfrm>
          <a:prstGeom prst="rect">
            <a:avLst/>
          </a:prstGeom>
        </p:spPr>
      </p:pic>
    </p:spTree>
    <p:extLst>
      <p:ext uri="{BB962C8B-B14F-4D97-AF65-F5344CB8AC3E}">
        <p14:creationId xmlns:p14="http://schemas.microsoft.com/office/powerpoint/2010/main" val="1842467787"/>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407882313"/>
              </p:ext>
            </p:extLst>
          </p:nvPr>
        </p:nvGraphicFramePr>
        <p:xfrm>
          <a:off x="6215063" y="2857501"/>
          <a:ext cx="5457825" cy="3757612"/>
        </p:xfrm>
        <a:graphic>
          <a:graphicData uri="http://schemas.openxmlformats.org/drawingml/2006/table">
            <a:tbl>
              <a:tblPr rtl="1" firstRow="1" firstCol="1" bandRow="1">
                <a:tableStyleId>{793D81CF-94F2-401A-BA57-92F5A7B2D0C5}</a:tableStyleId>
              </a:tblPr>
              <a:tblGrid>
                <a:gridCol w="2416884">
                  <a:extLst>
                    <a:ext uri="{9D8B030D-6E8A-4147-A177-3AD203B41FA5}">
                      <a16:colId xmlns:a16="http://schemas.microsoft.com/office/drawing/2014/main" val="3894754846"/>
                    </a:ext>
                  </a:extLst>
                </a:gridCol>
                <a:gridCol w="3040941">
                  <a:extLst>
                    <a:ext uri="{9D8B030D-6E8A-4147-A177-3AD203B41FA5}">
                      <a16:colId xmlns:a16="http://schemas.microsoft.com/office/drawing/2014/main" val="3756401406"/>
                    </a:ext>
                  </a:extLst>
                </a:gridCol>
              </a:tblGrid>
              <a:tr h="1281479">
                <a:tc>
                  <a:txBody>
                    <a:bodyPr/>
                    <a:lstStyle/>
                    <a:p>
                      <a:pPr algn="r" rtl="1">
                        <a:lnSpc>
                          <a:spcPct val="107000"/>
                        </a:lnSpc>
                        <a:spcAft>
                          <a:spcPts val="800"/>
                        </a:spcAft>
                      </a:pPr>
                      <a:r>
                        <a:rPr lang="fa-IR" sz="1800" b="1" dirty="0">
                          <a:effectLst/>
                        </a:rPr>
                        <a:t>نام و نام خانوادگی:                   </a:t>
                      </a:r>
                      <a:endParaRPr lang="en-US" sz="1800" b="1" dirty="0">
                        <a:effectLst/>
                      </a:endParaRPr>
                    </a:p>
                    <a:p>
                      <a:pPr algn="r" rtl="1">
                        <a:lnSpc>
                          <a:spcPct val="107000"/>
                        </a:lnSpc>
                        <a:spcAft>
                          <a:spcPts val="800"/>
                        </a:spcAft>
                      </a:pPr>
                      <a:r>
                        <a:rPr lang="ar-SA" sz="1800" b="1" dirty="0">
                          <a:effectLst/>
                        </a:rPr>
                        <a:t>الهام سلیمی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679452335"/>
                  </a:ext>
                </a:extLst>
              </a:tr>
              <a:tr h="953374">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طراحی و الگو سازی پوشاک اجتماع و مشاغل</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4283517168"/>
                  </a:ext>
                </a:extLst>
              </a:tr>
              <a:tr h="783542">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235243478"/>
                  </a:ext>
                </a:extLst>
              </a:tr>
              <a:tr h="739217">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1303487282"/>
                  </a:ext>
                </a:extLst>
              </a:tr>
            </a:tbl>
          </a:graphicData>
        </a:graphic>
      </p:graphicFrame>
      <p:pic>
        <p:nvPicPr>
          <p:cNvPr id="5" name="Picture 4" descr="C:\Users\PC-01\Documents\karvarzi\New folder\21\aca_1_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41280" y="300037"/>
            <a:ext cx="1699620" cy="1852320"/>
          </a:xfrm>
          <a:prstGeom prst="rect">
            <a:avLst/>
          </a:prstGeom>
          <a:noFill/>
          <a:ln>
            <a:noFill/>
          </a:ln>
        </p:spPr>
      </p:pic>
      <p:graphicFrame>
        <p:nvGraphicFramePr>
          <p:cNvPr id="6" name="Table 5"/>
          <p:cNvGraphicFramePr>
            <a:graphicFrameLocks noGrp="1"/>
          </p:cNvGraphicFramePr>
          <p:nvPr>
            <p:extLst>
              <p:ext uri="{D42A27DB-BD31-4B8C-83A1-F6EECF244321}">
                <p14:modId xmlns:p14="http://schemas.microsoft.com/office/powerpoint/2010/main" val="446776177"/>
              </p:ext>
            </p:extLst>
          </p:nvPr>
        </p:nvGraphicFramePr>
        <p:xfrm>
          <a:off x="614364" y="239680"/>
          <a:ext cx="5322502" cy="1437895"/>
        </p:xfrm>
        <a:graphic>
          <a:graphicData uri="http://schemas.openxmlformats.org/drawingml/2006/table">
            <a:tbl>
              <a:tblPr rtl="1" firstRow="1" firstCol="1" bandRow="1">
                <a:tableStyleId>{1FECB4D8-DB02-4DC6-A0A2-4F2EBAE1DC90}</a:tableStyleId>
              </a:tblPr>
              <a:tblGrid>
                <a:gridCol w="5322502">
                  <a:extLst>
                    <a:ext uri="{9D8B030D-6E8A-4147-A177-3AD203B41FA5}">
                      <a16:colId xmlns:a16="http://schemas.microsoft.com/office/drawing/2014/main" val="3136181469"/>
                    </a:ext>
                  </a:extLst>
                </a:gridCol>
              </a:tblGrid>
              <a:tr h="306606">
                <a:tc>
                  <a:txBody>
                    <a:bodyPr/>
                    <a:lstStyle/>
                    <a:p>
                      <a:pPr algn="r" rtl="1">
                        <a:lnSpc>
                          <a:spcPct val="107000"/>
                        </a:lnSpc>
                        <a:spcAft>
                          <a:spcPts val="800"/>
                        </a:spcAft>
                      </a:pPr>
                      <a:r>
                        <a:rPr lang="fa-IR" sz="1800" b="1" dirty="0">
                          <a:solidFill>
                            <a:schemeClr val="tx1"/>
                          </a:solidFill>
                          <a:effectLst/>
                        </a:rPr>
                        <a:t>عنوان طرح:  </a:t>
                      </a:r>
                      <a:r>
                        <a:rPr lang="ar-SA" sz="1800" b="1" dirty="0" smtClean="0">
                          <a:solidFill>
                            <a:schemeClr val="tx1"/>
                          </a:solidFill>
                          <a:effectLst/>
                        </a:rPr>
                        <a:t>پارچه سازی</a:t>
                      </a:r>
                      <a:r>
                        <a:rPr lang="en-US" sz="1800" b="1" dirty="0" smtClean="0">
                          <a:solidFill>
                            <a:schemeClr val="tx1"/>
                          </a:solidFill>
                          <a:effectLst/>
                        </a:rPr>
                        <a:t> </a:t>
                      </a:r>
                      <a:r>
                        <a:rPr lang="fa-IR" sz="1800" b="1" dirty="0" smtClean="0">
                          <a:solidFill>
                            <a:schemeClr val="tx1"/>
                          </a:solidFill>
                          <a:effectLst/>
                        </a:rPr>
                        <a:t>با</a:t>
                      </a:r>
                      <a:r>
                        <a:rPr lang="fa-IR" sz="1800" b="1" baseline="0" dirty="0" smtClean="0">
                          <a:solidFill>
                            <a:schemeClr val="tx1"/>
                          </a:solidFill>
                          <a:effectLst/>
                        </a:rPr>
                        <a:t> دست و دوخت کیف و پیکسل بزرگ برگ پاییزی</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15018517"/>
                  </a:ext>
                </a:extLst>
              </a:tr>
              <a:tr h="310963">
                <a:tc>
                  <a:txBody>
                    <a:bodyPr/>
                    <a:lstStyle/>
                    <a:p>
                      <a:pPr algn="r" rtl="1">
                        <a:lnSpc>
                          <a:spcPct val="107000"/>
                        </a:lnSpc>
                        <a:spcAft>
                          <a:spcPts val="800"/>
                        </a:spcAft>
                      </a:pPr>
                      <a:r>
                        <a:rPr lang="fa-IR" sz="1800" b="1" dirty="0" smtClean="0">
                          <a:solidFill>
                            <a:schemeClr val="tx1"/>
                          </a:solidFill>
                          <a:effectLst/>
                        </a:rPr>
                        <a:t>برای ساخت پارچه از متریال های دکمه_پولک و منجوق_نخ گلدوزی – روبان های رنگی – سنگهای فلزی – زنجیر – و نگین</a:t>
                      </a:r>
                      <a:r>
                        <a:rPr lang="fa-IR" sz="1800" b="1" baseline="0" dirty="0" smtClean="0">
                          <a:solidFill>
                            <a:schemeClr val="tx1"/>
                          </a:solidFill>
                          <a:effectLst/>
                        </a:rPr>
                        <a:t> های چوبی استفاده می کنیم.</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88363412"/>
                  </a:ext>
                </a:extLst>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960" y="1945178"/>
            <a:ext cx="5685906" cy="4264429"/>
          </a:xfrm>
          <a:prstGeom prst="rect">
            <a:avLst/>
          </a:prstGeom>
        </p:spPr>
      </p:pic>
    </p:spTree>
    <p:extLst>
      <p:ext uri="{BB962C8B-B14F-4D97-AF65-F5344CB8AC3E}">
        <p14:creationId xmlns:p14="http://schemas.microsoft.com/office/powerpoint/2010/main" val="4174646712"/>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nvPr>
        </p:nvGraphicFramePr>
        <p:xfrm>
          <a:off x="6229351" y="2814639"/>
          <a:ext cx="5429249" cy="3786186"/>
        </p:xfrm>
        <a:graphic>
          <a:graphicData uri="http://schemas.openxmlformats.org/drawingml/2006/table">
            <a:tbl>
              <a:tblPr rtl="1" firstRow="1" firstCol="1" bandRow="1">
                <a:tableStyleId>{793D81CF-94F2-401A-BA57-92F5A7B2D0C5}</a:tableStyleId>
              </a:tblPr>
              <a:tblGrid>
                <a:gridCol w="2404229">
                  <a:extLst>
                    <a:ext uri="{9D8B030D-6E8A-4147-A177-3AD203B41FA5}">
                      <a16:colId xmlns:a16="http://schemas.microsoft.com/office/drawing/2014/main" val="1231993389"/>
                    </a:ext>
                  </a:extLst>
                </a:gridCol>
                <a:gridCol w="3025020">
                  <a:extLst>
                    <a:ext uri="{9D8B030D-6E8A-4147-A177-3AD203B41FA5}">
                      <a16:colId xmlns:a16="http://schemas.microsoft.com/office/drawing/2014/main" val="4034400163"/>
                    </a:ext>
                  </a:extLst>
                </a:gridCol>
              </a:tblGrid>
              <a:tr h="1352346">
                <a:tc>
                  <a:txBody>
                    <a:bodyPr/>
                    <a:lstStyle/>
                    <a:p>
                      <a:pPr algn="r" rtl="1">
                        <a:lnSpc>
                          <a:spcPct val="107000"/>
                        </a:lnSpc>
                        <a:spcAft>
                          <a:spcPts val="800"/>
                        </a:spcAft>
                      </a:pPr>
                      <a:r>
                        <a:rPr lang="fa-IR" sz="1800" b="1">
                          <a:effectLst/>
                        </a:rPr>
                        <a:t>نام و نام خانوادگی:                   </a:t>
                      </a:r>
                      <a:endParaRPr lang="en-US" sz="1800" b="1">
                        <a:effectLst/>
                      </a:endParaRPr>
                    </a:p>
                    <a:p>
                      <a:pPr algn="r" rtl="1">
                        <a:lnSpc>
                          <a:spcPct val="107000"/>
                        </a:lnSpc>
                        <a:spcAft>
                          <a:spcPts val="800"/>
                        </a:spcAft>
                      </a:pPr>
                      <a:r>
                        <a:rPr lang="ar-SA" sz="1800" b="1">
                          <a:effectLst/>
                        </a:rPr>
                        <a:t>مرسده فاطمه یزدان بخش</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3690515580"/>
                  </a:ext>
                </a:extLst>
              </a:tr>
              <a:tr h="826872">
                <a:tc>
                  <a:txBody>
                    <a:bodyPr/>
                    <a:lstStyle/>
                    <a:p>
                      <a:pPr algn="r" rtl="1">
                        <a:lnSpc>
                          <a:spcPct val="107000"/>
                        </a:lnSpc>
                        <a:spcAft>
                          <a:spcPts val="800"/>
                        </a:spcAft>
                      </a:pPr>
                      <a:r>
                        <a:rPr lang="fa-IR" sz="1800" b="1">
                          <a:effectLst/>
                        </a:rPr>
                        <a:t>رشته تحصیلی:</a:t>
                      </a:r>
                      <a:endParaRPr lang="en-US" sz="1800" b="1">
                        <a:effectLst/>
                      </a:endParaRPr>
                    </a:p>
                    <a:p>
                      <a:pPr algn="r" rtl="1">
                        <a:spcAft>
                          <a:spcPts val="0"/>
                        </a:spcAft>
                      </a:pPr>
                      <a:r>
                        <a:rPr lang="fa-IR" sz="1800" b="1">
                          <a:effectLst/>
                        </a:rPr>
                        <a:t>مهندس نساجی</a:t>
                      </a:r>
                      <a:endParaRPr lang="en-US" sz="1800" b="1">
                        <a:effectLst/>
                        <a:latin typeface="Calibri" panose="020F0502020204030204" pitchFamily="34" charset="0"/>
                        <a:cs typeface="Arial" panose="020B0604020202020204" pitchFamily="34" charset="0"/>
                      </a:endParaRPr>
                    </a:p>
                  </a:txBody>
                  <a:tcPr marL="68580" marR="68580" marT="0" marB="0"/>
                </a:tc>
                <a:tc>
                  <a:txBody>
                    <a:bodyPr/>
                    <a:lstStyle/>
                    <a:p>
                      <a:pPr algn="r" rtl="0">
                        <a:lnSpc>
                          <a:spcPct val="107000"/>
                        </a:lnSpc>
                        <a:spcAft>
                          <a:spcPts val="800"/>
                        </a:spcAft>
                      </a:pPr>
                      <a:r>
                        <a:rPr lang="fa-IR" sz="1800" b="1">
                          <a:effectLst/>
                        </a:rPr>
                        <a:t>آخرین مدرک تحصیلی:</a:t>
                      </a:r>
                      <a:endParaRPr lang="en-US" sz="1800" b="1">
                        <a:effectLst/>
                      </a:endParaRPr>
                    </a:p>
                    <a:p>
                      <a:pPr algn="r" rtl="0">
                        <a:lnSpc>
                          <a:spcPct val="107000"/>
                        </a:lnSpc>
                        <a:spcAft>
                          <a:spcPts val="800"/>
                        </a:spcAft>
                      </a:pPr>
                      <a:r>
                        <a:rPr lang="fa-IR" sz="1800" b="1">
                          <a:effectLst/>
                        </a:rPr>
                        <a:t> دکتری تخصصی</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64160971"/>
                  </a:ext>
                </a:extLst>
              </a:tr>
              <a:tr h="826872">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O     </a:t>
                      </a:r>
                      <a:r>
                        <a:rPr lang="fa-IR" sz="1800" b="1" dirty="0" smtClean="0">
                          <a:effectLst/>
                        </a:rPr>
                        <a:t>        </a:t>
                      </a:r>
                      <a:r>
                        <a:rPr lang="fa-IR" sz="1800" b="1" dirty="0">
                          <a:effectLst/>
                        </a:rPr>
                        <a:t>مدرس    </a:t>
                      </a:r>
                      <a:r>
                        <a:rPr lang="en-US" sz="1800" b="1" dirty="0">
                          <a:effectLst/>
                          <a:sym typeface="Wingdings" panose="05000000000000000000" pitchFamily="2" charset="2"/>
                        </a:rPr>
                        <a:t></a:t>
                      </a:r>
                      <a:r>
                        <a:rPr lang="en-US" sz="1800" b="1" dirty="0">
                          <a:effectLst/>
                        </a:rPr>
                        <a:t> </a:t>
                      </a:r>
                      <a:r>
                        <a:rPr lang="fa-IR" sz="1800" b="1" dirty="0">
                          <a:effectLst/>
                        </a:rPr>
                        <a:t>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880460709"/>
                  </a:ext>
                </a:extLst>
              </a:tr>
              <a:tr h="780096">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304304147"/>
                  </a:ext>
                </a:extLst>
              </a:tr>
            </a:tbl>
          </a:graphicData>
        </a:graphic>
      </p:graphicFrame>
      <p:pic>
        <p:nvPicPr>
          <p:cNvPr id="5" name="Picture 4" descr="C:\Users\PC-01\Documents\karvarzi\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44176" y="281939"/>
            <a:ext cx="1347787" cy="1661161"/>
          </a:xfrm>
          <a:prstGeom prst="rect">
            <a:avLst/>
          </a:prstGeom>
          <a:noFill/>
          <a:ln>
            <a:noFill/>
          </a:ln>
        </p:spPr>
      </p:pic>
      <p:pic>
        <p:nvPicPr>
          <p:cNvPr id="6" name="Picture 5" descr="C:\Users\PC-01\Desktop\3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9817" y="1766570"/>
            <a:ext cx="3382628" cy="4834255"/>
          </a:xfrm>
          <a:prstGeom prst="rect">
            <a:avLst/>
          </a:prstGeom>
          <a:noFill/>
          <a:ln>
            <a:noFill/>
          </a:ln>
        </p:spPr>
      </p:pic>
      <p:graphicFrame>
        <p:nvGraphicFramePr>
          <p:cNvPr id="7" name="Table 6"/>
          <p:cNvGraphicFramePr>
            <a:graphicFrameLocks noGrp="1"/>
          </p:cNvGraphicFramePr>
          <p:nvPr>
            <p:extLst/>
          </p:nvPr>
        </p:nvGraphicFramePr>
        <p:xfrm>
          <a:off x="742398" y="281939"/>
          <a:ext cx="5206682" cy="667608"/>
        </p:xfrm>
        <a:graphic>
          <a:graphicData uri="http://schemas.openxmlformats.org/drawingml/2006/table">
            <a:tbl>
              <a:tblPr rtl="1" firstRow="1" firstCol="1" bandRow="1">
                <a:tableStyleId>{1FECB4D8-DB02-4DC6-A0A2-4F2EBAE1DC90}</a:tableStyleId>
              </a:tblPr>
              <a:tblGrid>
                <a:gridCol w="5206682">
                  <a:extLst>
                    <a:ext uri="{9D8B030D-6E8A-4147-A177-3AD203B41FA5}">
                      <a16:colId xmlns:a16="http://schemas.microsoft.com/office/drawing/2014/main" val="2988589548"/>
                    </a:ext>
                  </a:extLst>
                </a:gridCol>
              </a:tblGrid>
              <a:tr h="374111">
                <a:tc>
                  <a:txBody>
                    <a:bodyPr/>
                    <a:lstStyle/>
                    <a:p>
                      <a:pPr algn="r" rtl="1">
                        <a:lnSpc>
                          <a:spcPct val="107000"/>
                        </a:lnSpc>
                        <a:spcAft>
                          <a:spcPts val="800"/>
                        </a:spcAft>
                      </a:pPr>
                      <a:r>
                        <a:rPr lang="fa-IR" sz="1800" dirty="0">
                          <a:solidFill>
                            <a:schemeClr val="tx1"/>
                          </a:solidFill>
                          <a:effectLst/>
                        </a:rPr>
                        <a:t>عنوان طرح:  </a:t>
                      </a:r>
                      <a:r>
                        <a:rPr lang="ar-SA" sz="1800" dirty="0">
                          <a:solidFill>
                            <a:schemeClr val="tx1"/>
                          </a:solidFill>
                          <a:effectLst/>
                        </a:rPr>
                        <a:t>مقاله    </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1745975"/>
                  </a:ext>
                </a:extLst>
              </a:tr>
              <a:tr h="32385">
                <a:tc>
                  <a:txBody>
                    <a:bodyPr/>
                    <a:lstStyle/>
                    <a:p>
                      <a:pPr algn="r" rtl="1">
                        <a:lnSpc>
                          <a:spcPct val="107000"/>
                        </a:lnSpc>
                        <a:spcAft>
                          <a:spcPts val="800"/>
                        </a:spcAft>
                      </a:pPr>
                      <a:r>
                        <a:rPr lang="fa-IR" sz="1800" dirty="0">
                          <a:solidFill>
                            <a:schemeClr val="tx1"/>
                          </a:solidFill>
                          <a:effectLst/>
                        </a:rPr>
                        <a:t>بازارطرح های پر طرفدارتیشرت</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26915031"/>
                  </a:ext>
                </a:extLst>
              </a:tr>
            </a:tbl>
          </a:graphicData>
        </a:graphic>
      </p:graphicFrame>
    </p:spTree>
    <p:extLst>
      <p:ext uri="{BB962C8B-B14F-4D97-AF65-F5344CB8AC3E}">
        <p14:creationId xmlns:p14="http://schemas.microsoft.com/office/powerpoint/2010/main" val="2052724871"/>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5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1500"/>
                            </p:stCondLst>
                            <p:childTnLst>
                              <p:par>
                                <p:cTn id="21" presetID="16" presetClass="entr" presetSubtype="21" fill="hold" nodeType="after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par>
                          <p:cTn id="24" fill="hold">
                            <p:stCondLst>
                              <p:cond delay="2500"/>
                            </p:stCondLst>
                            <p:childTnLst>
                              <p:par>
                                <p:cTn id="25" presetID="16" presetClass="entr" presetSubtype="21" fill="hold" nodeType="after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par>
                          <p:cTn id="28" fill="hold">
                            <p:stCondLst>
                              <p:cond delay="3500"/>
                            </p:stCondLst>
                            <p:childTnLst>
                              <p:par>
                                <p:cTn id="29" presetID="16" presetClass="entr" presetSubtype="21" fill="hold" nodeType="after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159394386"/>
              </p:ext>
            </p:extLst>
          </p:nvPr>
        </p:nvGraphicFramePr>
        <p:xfrm>
          <a:off x="6215063" y="2857501"/>
          <a:ext cx="5457825" cy="3757612"/>
        </p:xfrm>
        <a:graphic>
          <a:graphicData uri="http://schemas.openxmlformats.org/drawingml/2006/table">
            <a:tbl>
              <a:tblPr rtl="1" firstRow="1" firstCol="1" bandRow="1">
                <a:tableStyleId>{793D81CF-94F2-401A-BA57-92F5A7B2D0C5}</a:tableStyleId>
              </a:tblPr>
              <a:tblGrid>
                <a:gridCol w="2416884">
                  <a:extLst>
                    <a:ext uri="{9D8B030D-6E8A-4147-A177-3AD203B41FA5}">
                      <a16:colId xmlns:a16="http://schemas.microsoft.com/office/drawing/2014/main" val="3894754846"/>
                    </a:ext>
                  </a:extLst>
                </a:gridCol>
                <a:gridCol w="3040941">
                  <a:extLst>
                    <a:ext uri="{9D8B030D-6E8A-4147-A177-3AD203B41FA5}">
                      <a16:colId xmlns:a16="http://schemas.microsoft.com/office/drawing/2014/main" val="3756401406"/>
                    </a:ext>
                  </a:extLst>
                </a:gridCol>
              </a:tblGrid>
              <a:tr h="1281479">
                <a:tc>
                  <a:txBody>
                    <a:bodyPr/>
                    <a:lstStyle/>
                    <a:p>
                      <a:pPr algn="r" rtl="1">
                        <a:lnSpc>
                          <a:spcPct val="107000"/>
                        </a:lnSpc>
                        <a:spcAft>
                          <a:spcPts val="800"/>
                        </a:spcAft>
                      </a:pPr>
                      <a:r>
                        <a:rPr lang="fa-IR" sz="1800" b="1" dirty="0">
                          <a:effectLst/>
                        </a:rPr>
                        <a:t>نام و نام خانوادگی:                   </a:t>
                      </a:r>
                      <a:endParaRPr lang="en-US" sz="1800" b="1" dirty="0">
                        <a:effectLst/>
                      </a:endParaRPr>
                    </a:p>
                    <a:p>
                      <a:pPr algn="r" rtl="1">
                        <a:lnSpc>
                          <a:spcPct val="107000"/>
                        </a:lnSpc>
                        <a:spcAft>
                          <a:spcPts val="800"/>
                        </a:spcAft>
                      </a:pPr>
                      <a:r>
                        <a:rPr lang="ar-SA" sz="1800" b="1" dirty="0">
                          <a:effectLst/>
                        </a:rPr>
                        <a:t>الهام سلیمی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679452335"/>
                  </a:ext>
                </a:extLst>
              </a:tr>
              <a:tr h="953374">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طراحی و الگو سازی پوشاک اجتماع و مشاغل</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4283517168"/>
                  </a:ext>
                </a:extLst>
              </a:tr>
              <a:tr h="783542">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235243478"/>
                  </a:ext>
                </a:extLst>
              </a:tr>
              <a:tr h="739217">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1303487282"/>
                  </a:ext>
                </a:extLst>
              </a:tr>
            </a:tbl>
          </a:graphicData>
        </a:graphic>
      </p:graphicFrame>
      <p:pic>
        <p:nvPicPr>
          <p:cNvPr id="5" name="Picture 4" descr="C:\Users\PC-01\Documents\karvarzi\New folder\21\aca_1_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5348" y="300037"/>
            <a:ext cx="1685552" cy="1838252"/>
          </a:xfrm>
          <a:prstGeom prst="rect">
            <a:avLst/>
          </a:prstGeom>
          <a:noFill/>
          <a:ln>
            <a:noFill/>
          </a:ln>
        </p:spPr>
      </p:pic>
      <p:pic>
        <p:nvPicPr>
          <p:cNvPr id="6" name="Picture 5" descr="C:\Users\PC-01\Documents\karvarzi\New folder\21\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1742" y="2069175"/>
            <a:ext cx="3276513" cy="4527235"/>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1580104361"/>
              </p:ext>
            </p:extLst>
          </p:nvPr>
        </p:nvGraphicFramePr>
        <p:xfrm>
          <a:off x="757238" y="271461"/>
          <a:ext cx="5187509" cy="1544956"/>
        </p:xfrm>
        <a:graphic>
          <a:graphicData uri="http://schemas.openxmlformats.org/drawingml/2006/table">
            <a:tbl>
              <a:tblPr rtl="1" firstRow="1" firstCol="1" bandRow="1">
                <a:tableStyleId>{1FECB4D8-DB02-4DC6-A0A2-4F2EBAE1DC90}</a:tableStyleId>
              </a:tblPr>
              <a:tblGrid>
                <a:gridCol w="5187509">
                  <a:extLst>
                    <a:ext uri="{9D8B030D-6E8A-4147-A177-3AD203B41FA5}">
                      <a16:colId xmlns:a16="http://schemas.microsoft.com/office/drawing/2014/main" val="1059812077"/>
                    </a:ext>
                  </a:extLst>
                </a:gridCol>
              </a:tblGrid>
              <a:tr h="385763">
                <a:tc>
                  <a:txBody>
                    <a:bodyPr/>
                    <a:lstStyle/>
                    <a:p>
                      <a:pPr algn="r" rtl="1">
                        <a:lnSpc>
                          <a:spcPct val="107000"/>
                        </a:lnSpc>
                        <a:spcAft>
                          <a:spcPts val="800"/>
                        </a:spcAft>
                      </a:pPr>
                      <a:r>
                        <a:rPr lang="fa-IR" sz="1800" dirty="0">
                          <a:solidFill>
                            <a:schemeClr val="tx1"/>
                          </a:solidFill>
                          <a:effectLst/>
                        </a:rPr>
                        <a:t>عنوان </a:t>
                      </a:r>
                      <a:r>
                        <a:rPr lang="fa-IR" sz="1800" dirty="0" smtClean="0">
                          <a:solidFill>
                            <a:schemeClr val="tx1"/>
                          </a:solidFill>
                          <a:effectLst/>
                        </a:rPr>
                        <a:t>طرح:</a:t>
                      </a:r>
                      <a:r>
                        <a:rPr lang="fa-IR" sz="1800" baseline="0" dirty="0" smtClean="0">
                          <a:solidFill>
                            <a:schemeClr val="tx1"/>
                          </a:solidFill>
                          <a:effectLst/>
                        </a:rPr>
                        <a:t> چاپ با دست به نام برداشت</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95068874"/>
                  </a:ext>
                </a:extLst>
              </a:tr>
              <a:tr h="385763">
                <a:tc>
                  <a:txBody>
                    <a:bodyPr/>
                    <a:lstStyle/>
                    <a:p>
                      <a:pPr algn="r" rtl="1">
                        <a:lnSpc>
                          <a:spcPct val="107000"/>
                        </a:lnSpc>
                        <a:spcAft>
                          <a:spcPts val="800"/>
                        </a:spcAft>
                      </a:pPr>
                      <a:r>
                        <a:rPr lang="fa-IR" sz="1800" dirty="0" smtClean="0">
                          <a:solidFill>
                            <a:schemeClr val="tx1"/>
                          </a:solidFill>
                          <a:effectLst/>
                        </a:rPr>
                        <a:t>برای ایجاد این چاپ</a:t>
                      </a:r>
                      <a:r>
                        <a:rPr lang="fa-IR" sz="1800" baseline="0" dirty="0" smtClean="0">
                          <a:solidFill>
                            <a:schemeClr val="tx1"/>
                          </a:solidFill>
                          <a:effectLst/>
                        </a:rPr>
                        <a:t> باید طرح مورد نظر را روی طلق کشیده و با کاتر آن را خالی کرده و به صورت شابلن در می آوریم و روی پارچه مورد نظر قرار داده و اسپری وایتکس را روی طرح پاشیده، بعد از چند دقیقه طرح ایجاد می شود.</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90551371"/>
                  </a:ext>
                </a:extLst>
              </a:tr>
            </a:tbl>
          </a:graphicData>
        </a:graphic>
      </p:graphicFrame>
    </p:spTree>
    <p:extLst>
      <p:ext uri="{BB962C8B-B14F-4D97-AF65-F5344CB8AC3E}">
        <p14:creationId xmlns:p14="http://schemas.microsoft.com/office/powerpoint/2010/main" val="3699530072"/>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PC-01\Documents\karvarzi\New folder\8\aca_1_20211123-11454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3145" y="130017"/>
            <a:ext cx="1664940" cy="1927383"/>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2444148864"/>
              </p:ext>
            </p:extLst>
          </p:nvPr>
        </p:nvGraphicFramePr>
        <p:xfrm>
          <a:off x="6220728" y="3005138"/>
          <a:ext cx="5480735" cy="3514725"/>
        </p:xfrm>
        <a:graphic>
          <a:graphicData uri="http://schemas.openxmlformats.org/drawingml/2006/table">
            <a:tbl>
              <a:tblPr rtl="1" firstRow="1" firstCol="1" bandRow="1">
                <a:tableStyleId>{793D81CF-94F2-401A-BA57-92F5A7B2D0C5}</a:tableStyleId>
              </a:tblPr>
              <a:tblGrid>
                <a:gridCol w="2427029">
                  <a:extLst>
                    <a:ext uri="{9D8B030D-6E8A-4147-A177-3AD203B41FA5}">
                      <a16:colId xmlns:a16="http://schemas.microsoft.com/office/drawing/2014/main" val="1511562497"/>
                    </a:ext>
                  </a:extLst>
                </a:gridCol>
                <a:gridCol w="3053706">
                  <a:extLst>
                    <a:ext uri="{9D8B030D-6E8A-4147-A177-3AD203B41FA5}">
                      <a16:colId xmlns:a16="http://schemas.microsoft.com/office/drawing/2014/main" val="78339003"/>
                    </a:ext>
                  </a:extLst>
                </a:gridCol>
              </a:tblGrid>
              <a:tr h="1255386">
                <a:tc>
                  <a:txBody>
                    <a:bodyPr/>
                    <a:lstStyle/>
                    <a:p>
                      <a:pPr algn="r" rtl="1">
                        <a:lnSpc>
                          <a:spcPct val="107000"/>
                        </a:lnSpc>
                        <a:spcAft>
                          <a:spcPts val="800"/>
                        </a:spcAft>
                      </a:pPr>
                      <a:r>
                        <a:rPr lang="fa-IR" sz="1800" b="1" dirty="0">
                          <a:effectLst/>
                        </a:rPr>
                        <a:t>نام و نام خانوادگی:                   </a:t>
                      </a:r>
                      <a:endParaRPr lang="en-US" sz="1800" b="1" dirty="0">
                        <a:effectLst/>
                      </a:endParaRPr>
                    </a:p>
                    <a:p>
                      <a:pPr algn="r" rtl="1">
                        <a:lnSpc>
                          <a:spcPct val="107000"/>
                        </a:lnSpc>
                        <a:spcAft>
                          <a:spcPts val="800"/>
                        </a:spcAft>
                      </a:pPr>
                      <a:r>
                        <a:rPr lang="ar-SA" sz="1800" b="1" dirty="0">
                          <a:effectLst/>
                        </a:rPr>
                        <a:t>زهرا یعقوبعلی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545558868"/>
                  </a:ext>
                </a:extLst>
              </a:tr>
              <a:tr h="767587">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نقاشی</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2449156244"/>
                  </a:ext>
                </a:extLst>
              </a:tr>
              <a:tr h="767587">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234081343"/>
                  </a:ext>
                </a:extLst>
              </a:tr>
              <a:tr h="724165">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2588352486"/>
                  </a:ext>
                </a:extLst>
              </a:tr>
            </a:tbl>
          </a:graphicData>
        </a:graphic>
      </p:graphicFrame>
      <p:pic>
        <p:nvPicPr>
          <p:cNvPr id="6" name="Picture 5" descr="C:\Users\PC-01\Desktop\aca_0_.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199" y="1406769"/>
            <a:ext cx="4062747" cy="5113094"/>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2808940480"/>
              </p:ext>
            </p:extLst>
          </p:nvPr>
        </p:nvGraphicFramePr>
        <p:xfrm>
          <a:off x="1057893" y="130018"/>
          <a:ext cx="4892357" cy="667860"/>
        </p:xfrm>
        <a:graphic>
          <a:graphicData uri="http://schemas.openxmlformats.org/drawingml/2006/table">
            <a:tbl>
              <a:tblPr rtl="1" firstRow="1" firstCol="1" bandRow="1">
                <a:tableStyleId>{1FECB4D8-DB02-4DC6-A0A2-4F2EBAE1DC90}</a:tableStyleId>
              </a:tblPr>
              <a:tblGrid>
                <a:gridCol w="4892357">
                  <a:extLst>
                    <a:ext uri="{9D8B030D-6E8A-4147-A177-3AD203B41FA5}">
                      <a16:colId xmlns:a16="http://schemas.microsoft.com/office/drawing/2014/main" val="1892047798"/>
                    </a:ext>
                  </a:extLst>
                </a:gridCol>
              </a:tblGrid>
              <a:tr h="331574">
                <a:tc>
                  <a:txBody>
                    <a:bodyPr/>
                    <a:lstStyle/>
                    <a:p>
                      <a:pPr algn="r" rtl="1">
                        <a:lnSpc>
                          <a:spcPct val="107000"/>
                        </a:lnSpc>
                        <a:spcAft>
                          <a:spcPts val="800"/>
                        </a:spcAft>
                      </a:pPr>
                      <a:r>
                        <a:rPr lang="fa-IR" sz="1800" dirty="0">
                          <a:solidFill>
                            <a:sysClr val="windowText" lastClr="000000"/>
                          </a:solidFill>
                          <a:effectLst/>
                        </a:rPr>
                        <a:t>عنوان طرح:   </a:t>
                      </a:r>
                      <a:r>
                        <a:rPr lang="ar-SA" sz="1800" dirty="0">
                          <a:solidFill>
                            <a:sysClr val="windowText" lastClr="000000"/>
                          </a:solidFill>
                          <a:effectLst/>
                        </a:rPr>
                        <a:t>نقاشی</a:t>
                      </a:r>
                      <a:endParaRPr lang="en-US" sz="18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72613047"/>
                  </a:ext>
                </a:extLst>
              </a:tr>
              <a:tr h="336286">
                <a:tc>
                  <a:txBody>
                    <a:bodyPr/>
                    <a:lstStyle/>
                    <a:p>
                      <a:pPr algn="just" rtl="1">
                        <a:lnSpc>
                          <a:spcPct val="107000"/>
                        </a:lnSpc>
                        <a:spcAft>
                          <a:spcPts val="800"/>
                        </a:spcAft>
                      </a:pPr>
                      <a:r>
                        <a:rPr lang="fa-IR" sz="1800" dirty="0">
                          <a:solidFill>
                            <a:sysClr val="windowText" lastClr="000000"/>
                          </a:solidFill>
                          <a:effectLst/>
                        </a:rPr>
                        <a:t>نقاشی</a:t>
                      </a:r>
                      <a:endParaRPr lang="en-US" sz="18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45634552"/>
                  </a:ext>
                </a:extLst>
              </a:tr>
            </a:tbl>
          </a:graphicData>
        </a:graphic>
      </p:graphicFrame>
    </p:spTree>
    <p:extLst>
      <p:ext uri="{BB962C8B-B14F-4D97-AF65-F5344CB8AC3E}">
        <p14:creationId xmlns:p14="http://schemas.microsoft.com/office/powerpoint/2010/main" val="1609815697"/>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PC-01\Documents\karvarzi\New folder\8\aca_1_20211123-11454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0941" y="130017"/>
            <a:ext cx="1707143" cy="2303694"/>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1240462188"/>
              </p:ext>
            </p:extLst>
          </p:nvPr>
        </p:nvGraphicFramePr>
        <p:xfrm>
          <a:off x="6220728" y="3005138"/>
          <a:ext cx="5480735" cy="3514725"/>
        </p:xfrm>
        <a:graphic>
          <a:graphicData uri="http://schemas.openxmlformats.org/drawingml/2006/table">
            <a:tbl>
              <a:tblPr rtl="1" firstRow="1" firstCol="1" bandRow="1">
                <a:tableStyleId>{793D81CF-94F2-401A-BA57-92F5A7B2D0C5}</a:tableStyleId>
              </a:tblPr>
              <a:tblGrid>
                <a:gridCol w="2427029">
                  <a:extLst>
                    <a:ext uri="{9D8B030D-6E8A-4147-A177-3AD203B41FA5}">
                      <a16:colId xmlns:a16="http://schemas.microsoft.com/office/drawing/2014/main" val="1511562497"/>
                    </a:ext>
                  </a:extLst>
                </a:gridCol>
                <a:gridCol w="3053706">
                  <a:extLst>
                    <a:ext uri="{9D8B030D-6E8A-4147-A177-3AD203B41FA5}">
                      <a16:colId xmlns:a16="http://schemas.microsoft.com/office/drawing/2014/main" val="78339003"/>
                    </a:ext>
                  </a:extLst>
                </a:gridCol>
              </a:tblGrid>
              <a:tr h="1255386">
                <a:tc>
                  <a:txBody>
                    <a:bodyPr/>
                    <a:lstStyle/>
                    <a:p>
                      <a:pPr algn="r" rtl="1">
                        <a:lnSpc>
                          <a:spcPct val="107000"/>
                        </a:lnSpc>
                        <a:spcAft>
                          <a:spcPts val="800"/>
                        </a:spcAft>
                      </a:pPr>
                      <a:r>
                        <a:rPr lang="fa-IR" sz="1800" b="1" dirty="0">
                          <a:effectLst/>
                        </a:rPr>
                        <a:t>نام و نام خانوادگی:                   </a:t>
                      </a:r>
                      <a:endParaRPr lang="en-US" sz="1800" b="1" dirty="0">
                        <a:effectLst/>
                      </a:endParaRPr>
                    </a:p>
                    <a:p>
                      <a:pPr algn="r" rtl="1">
                        <a:lnSpc>
                          <a:spcPct val="107000"/>
                        </a:lnSpc>
                        <a:spcAft>
                          <a:spcPts val="800"/>
                        </a:spcAft>
                      </a:pPr>
                      <a:r>
                        <a:rPr lang="ar-SA" sz="1800" b="1" dirty="0">
                          <a:effectLst/>
                        </a:rPr>
                        <a:t>زهرا یعقوبعلی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545558868"/>
                  </a:ext>
                </a:extLst>
              </a:tr>
              <a:tr h="767587">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نقاشی</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2449156244"/>
                  </a:ext>
                </a:extLst>
              </a:tr>
              <a:tr h="767587">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234081343"/>
                  </a:ext>
                </a:extLst>
              </a:tr>
              <a:tr h="724165">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2588352486"/>
                  </a:ext>
                </a:extLst>
              </a:tr>
            </a:tbl>
          </a:graphicData>
        </a:graphic>
      </p:graphicFrame>
      <p:pic>
        <p:nvPicPr>
          <p:cNvPr id="6" name="Picture 5" descr="C:\Users\PC-01\Desktop\2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846" y="1801656"/>
            <a:ext cx="4743451" cy="4525328"/>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4086338753"/>
              </p:ext>
            </p:extLst>
          </p:nvPr>
        </p:nvGraphicFramePr>
        <p:xfrm>
          <a:off x="749846" y="153085"/>
          <a:ext cx="5228981" cy="1155447"/>
        </p:xfrm>
        <a:graphic>
          <a:graphicData uri="http://schemas.openxmlformats.org/drawingml/2006/table">
            <a:tbl>
              <a:tblPr rtl="1" firstRow="1" firstCol="1" bandRow="1">
                <a:tableStyleId>{1FECB4D8-DB02-4DC6-A0A2-4F2EBAE1DC90}</a:tableStyleId>
              </a:tblPr>
              <a:tblGrid>
                <a:gridCol w="5228981">
                  <a:extLst>
                    <a:ext uri="{9D8B030D-6E8A-4147-A177-3AD203B41FA5}">
                      <a16:colId xmlns:a16="http://schemas.microsoft.com/office/drawing/2014/main" val="167472116"/>
                    </a:ext>
                  </a:extLst>
                </a:gridCol>
              </a:tblGrid>
              <a:tr h="582489">
                <a:tc>
                  <a:txBody>
                    <a:bodyPr/>
                    <a:lstStyle/>
                    <a:p>
                      <a:pPr algn="r" rtl="1">
                        <a:lnSpc>
                          <a:spcPct val="107000"/>
                        </a:lnSpc>
                        <a:spcAft>
                          <a:spcPts val="800"/>
                        </a:spcAft>
                      </a:pPr>
                      <a:r>
                        <a:rPr lang="fa-IR" sz="1800" dirty="0">
                          <a:solidFill>
                            <a:schemeClr val="tx1"/>
                          </a:solidFill>
                          <a:effectLst/>
                        </a:rPr>
                        <a:t>عنوان طرح:   </a:t>
                      </a:r>
                      <a:r>
                        <a:rPr lang="ar-SA" sz="1800" dirty="0">
                          <a:solidFill>
                            <a:schemeClr val="tx1"/>
                          </a:solidFill>
                          <a:effectLst/>
                        </a:rPr>
                        <a:t>نقاشی</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00684518"/>
                  </a:ext>
                </a:extLst>
              </a:tr>
              <a:tr h="572958">
                <a:tc>
                  <a:txBody>
                    <a:bodyPr/>
                    <a:lstStyle/>
                    <a:p>
                      <a:pPr algn="just" rtl="1">
                        <a:lnSpc>
                          <a:spcPct val="107000"/>
                        </a:lnSpc>
                        <a:spcAft>
                          <a:spcPts val="800"/>
                        </a:spcAft>
                      </a:pPr>
                      <a:r>
                        <a:rPr lang="fa-IR" sz="1800" dirty="0">
                          <a:solidFill>
                            <a:schemeClr val="tx1"/>
                          </a:solidFill>
                          <a:effectLst/>
                        </a:rPr>
                        <a:t>نقاشی</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98001257"/>
                  </a:ext>
                </a:extLst>
              </a:tr>
            </a:tbl>
          </a:graphicData>
        </a:graphic>
      </p:graphicFrame>
    </p:spTree>
    <p:extLst>
      <p:ext uri="{BB962C8B-B14F-4D97-AF65-F5344CB8AC3E}">
        <p14:creationId xmlns:p14="http://schemas.microsoft.com/office/powerpoint/2010/main" val="1210438738"/>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PC-01\Documents\karvarzi\New folder\22\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5962" y="1434905"/>
            <a:ext cx="3663632" cy="5217673"/>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885641801"/>
              </p:ext>
            </p:extLst>
          </p:nvPr>
        </p:nvGraphicFramePr>
        <p:xfrm>
          <a:off x="828676" y="215900"/>
          <a:ext cx="4982596" cy="749337"/>
        </p:xfrm>
        <a:graphic>
          <a:graphicData uri="http://schemas.openxmlformats.org/drawingml/2006/table">
            <a:tbl>
              <a:tblPr rtl="1" firstRow="1" firstCol="1" bandRow="1">
                <a:tableStyleId>{1FECB4D8-DB02-4DC6-A0A2-4F2EBAE1DC90}</a:tableStyleId>
              </a:tblPr>
              <a:tblGrid>
                <a:gridCol w="4982596">
                  <a:extLst>
                    <a:ext uri="{9D8B030D-6E8A-4147-A177-3AD203B41FA5}">
                      <a16:colId xmlns:a16="http://schemas.microsoft.com/office/drawing/2014/main" val="247906067"/>
                    </a:ext>
                  </a:extLst>
                </a:gridCol>
              </a:tblGrid>
              <a:tr h="369888">
                <a:tc>
                  <a:txBody>
                    <a:bodyPr/>
                    <a:lstStyle/>
                    <a:p>
                      <a:pPr algn="r" rtl="1">
                        <a:lnSpc>
                          <a:spcPct val="107000"/>
                        </a:lnSpc>
                        <a:spcAft>
                          <a:spcPts val="800"/>
                        </a:spcAft>
                      </a:pPr>
                      <a:r>
                        <a:rPr lang="fa-IR" sz="1800">
                          <a:solidFill>
                            <a:schemeClr val="tx1"/>
                          </a:solidFill>
                          <a:effectLst/>
                        </a:rPr>
                        <a:t>عنوان طرح:  </a:t>
                      </a:r>
                      <a:r>
                        <a:rPr lang="ar-SA" sz="1800">
                          <a:solidFill>
                            <a:schemeClr val="tx1"/>
                          </a:solidFill>
                          <a:effectLst/>
                        </a:rPr>
                        <a:t>    مانتو مهماندار</a:t>
                      </a:r>
                      <a:endParaRPr lang="en-US" sz="1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95343962"/>
                  </a:ext>
                </a:extLst>
              </a:tr>
              <a:tr h="379449">
                <a:tc>
                  <a:txBody>
                    <a:bodyPr/>
                    <a:lstStyle/>
                    <a:p>
                      <a:pPr algn="r" rtl="1">
                        <a:lnSpc>
                          <a:spcPct val="107000"/>
                        </a:lnSpc>
                        <a:spcAft>
                          <a:spcPts val="800"/>
                        </a:spcAft>
                      </a:pPr>
                      <a:r>
                        <a:rPr lang="fa-IR" sz="1800" dirty="0">
                          <a:solidFill>
                            <a:schemeClr val="tx1"/>
                          </a:solidFill>
                          <a:effectLst/>
                        </a:rPr>
                        <a:t>مانتو مهماندار</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73315067"/>
                  </a:ext>
                </a:extLst>
              </a:tr>
            </a:tbl>
          </a:graphicData>
        </a:graphic>
      </p:graphicFrame>
      <p:pic>
        <p:nvPicPr>
          <p:cNvPr id="6" name="Picture 5" descr="C:\Users\PC-01\Documents\karvarzi\New folder\22\aca_1_.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1313" y="215900"/>
            <a:ext cx="1435809" cy="1855788"/>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1997601488"/>
              </p:ext>
            </p:extLst>
          </p:nvPr>
        </p:nvGraphicFramePr>
        <p:xfrm>
          <a:off x="6229350" y="2971280"/>
          <a:ext cx="5143500" cy="3681298"/>
        </p:xfrm>
        <a:graphic>
          <a:graphicData uri="http://schemas.openxmlformats.org/drawingml/2006/table">
            <a:tbl>
              <a:tblPr rtl="1" firstRow="1" firstCol="1" bandRow="1">
                <a:tableStyleId>{793D81CF-94F2-401A-BA57-92F5A7B2D0C5}</a:tableStyleId>
              </a:tblPr>
              <a:tblGrid>
                <a:gridCol w="2277691">
                  <a:extLst>
                    <a:ext uri="{9D8B030D-6E8A-4147-A177-3AD203B41FA5}">
                      <a16:colId xmlns:a16="http://schemas.microsoft.com/office/drawing/2014/main" val="1835395769"/>
                    </a:ext>
                  </a:extLst>
                </a:gridCol>
                <a:gridCol w="2865809">
                  <a:extLst>
                    <a:ext uri="{9D8B030D-6E8A-4147-A177-3AD203B41FA5}">
                      <a16:colId xmlns:a16="http://schemas.microsoft.com/office/drawing/2014/main" val="4079975982"/>
                    </a:ext>
                  </a:extLst>
                </a:gridCol>
              </a:tblGrid>
              <a:tr h="1235400">
                <a:tc>
                  <a:txBody>
                    <a:bodyPr/>
                    <a:lstStyle/>
                    <a:p>
                      <a:pPr algn="r" rtl="1">
                        <a:lnSpc>
                          <a:spcPct val="107000"/>
                        </a:lnSpc>
                        <a:spcAft>
                          <a:spcPts val="800"/>
                        </a:spcAft>
                      </a:pPr>
                      <a:r>
                        <a:rPr lang="fa-IR" sz="1800" b="1" dirty="0">
                          <a:effectLst/>
                        </a:rPr>
                        <a:t>نام و نام خانوادگی:                   </a:t>
                      </a:r>
                      <a:endParaRPr lang="en-US" sz="1800" b="1" dirty="0">
                        <a:effectLst/>
                      </a:endParaRPr>
                    </a:p>
                    <a:p>
                      <a:pPr algn="r" rtl="1">
                        <a:lnSpc>
                          <a:spcPct val="107000"/>
                        </a:lnSpc>
                        <a:spcAft>
                          <a:spcPts val="800"/>
                        </a:spcAft>
                      </a:pPr>
                      <a:r>
                        <a:rPr lang="ar-SA" sz="1800" b="1" dirty="0">
                          <a:effectLst/>
                        </a:rPr>
                        <a:t>مهدیه مرزبان</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2913966174"/>
                  </a:ext>
                </a:extLst>
              </a:tr>
              <a:tr h="977895">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طراحی و الگو سازی پوشاک اجتماع و مشاغل</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2691205694"/>
                  </a:ext>
                </a:extLst>
              </a:tr>
              <a:tr h="755367">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633243516"/>
                  </a:ext>
                </a:extLst>
              </a:tr>
              <a:tr h="712636">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3732517926"/>
                  </a:ext>
                </a:extLst>
              </a:tr>
            </a:tbl>
          </a:graphicData>
        </a:graphic>
      </p:graphicFrame>
    </p:spTree>
    <p:extLst>
      <p:ext uri="{BB962C8B-B14F-4D97-AF65-F5344CB8AC3E}">
        <p14:creationId xmlns:p14="http://schemas.microsoft.com/office/powerpoint/2010/main" val="444525277"/>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PC-01\Documents\karvarzi\New folder\22\aca_1_.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1313" y="215900"/>
            <a:ext cx="1435809" cy="1855788"/>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1027453768"/>
              </p:ext>
            </p:extLst>
          </p:nvPr>
        </p:nvGraphicFramePr>
        <p:xfrm>
          <a:off x="6229350" y="2971280"/>
          <a:ext cx="5143500" cy="3681298"/>
        </p:xfrm>
        <a:graphic>
          <a:graphicData uri="http://schemas.openxmlformats.org/drawingml/2006/table">
            <a:tbl>
              <a:tblPr rtl="1" firstRow="1" firstCol="1" bandRow="1">
                <a:tableStyleId>{793D81CF-94F2-401A-BA57-92F5A7B2D0C5}</a:tableStyleId>
              </a:tblPr>
              <a:tblGrid>
                <a:gridCol w="2277691">
                  <a:extLst>
                    <a:ext uri="{9D8B030D-6E8A-4147-A177-3AD203B41FA5}">
                      <a16:colId xmlns:a16="http://schemas.microsoft.com/office/drawing/2014/main" val="1835395769"/>
                    </a:ext>
                  </a:extLst>
                </a:gridCol>
                <a:gridCol w="2865809">
                  <a:extLst>
                    <a:ext uri="{9D8B030D-6E8A-4147-A177-3AD203B41FA5}">
                      <a16:colId xmlns:a16="http://schemas.microsoft.com/office/drawing/2014/main" val="4079975982"/>
                    </a:ext>
                  </a:extLst>
                </a:gridCol>
              </a:tblGrid>
              <a:tr h="1235400">
                <a:tc>
                  <a:txBody>
                    <a:bodyPr/>
                    <a:lstStyle/>
                    <a:p>
                      <a:pPr algn="r" rtl="1">
                        <a:lnSpc>
                          <a:spcPct val="107000"/>
                        </a:lnSpc>
                        <a:spcAft>
                          <a:spcPts val="800"/>
                        </a:spcAft>
                      </a:pPr>
                      <a:r>
                        <a:rPr lang="fa-IR" sz="1800" b="1" dirty="0">
                          <a:effectLst/>
                        </a:rPr>
                        <a:t>نام و نام خانوادگی:                   </a:t>
                      </a:r>
                      <a:endParaRPr lang="en-US" sz="1800" b="1" dirty="0">
                        <a:effectLst/>
                      </a:endParaRPr>
                    </a:p>
                    <a:p>
                      <a:pPr algn="r" rtl="1">
                        <a:lnSpc>
                          <a:spcPct val="107000"/>
                        </a:lnSpc>
                        <a:spcAft>
                          <a:spcPts val="800"/>
                        </a:spcAft>
                      </a:pPr>
                      <a:r>
                        <a:rPr lang="ar-SA" sz="1800" b="1" dirty="0">
                          <a:effectLst/>
                        </a:rPr>
                        <a:t>مهدیه مرزبان</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2913966174"/>
                  </a:ext>
                </a:extLst>
              </a:tr>
              <a:tr h="977895">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طراحی و الگو سازی پوشاک اجتماع و مشاغل</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2691205694"/>
                  </a:ext>
                </a:extLst>
              </a:tr>
              <a:tr h="755367">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633243516"/>
                  </a:ext>
                </a:extLst>
              </a:tr>
              <a:tr h="712636">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3732517926"/>
                  </a:ext>
                </a:extLst>
              </a:tr>
            </a:tbl>
          </a:graphicData>
        </a:graphic>
      </p:graphicFrame>
      <p:pic>
        <p:nvPicPr>
          <p:cNvPr id="6" name="Picture 5" descr="C:\Users\PC-01\Documents\karvarzi\New folder\22\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4489" y="1853247"/>
            <a:ext cx="3141442" cy="4799331"/>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1538068861"/>
              </p:ext>
            </p:extLst>
          </p:nvPr>
        </p:nvGraphicFramePr>
        <p:xfrm>
          <a:off x="771525" y="215900"/>
          <a:ext cx="5169444" cy="1125521"/>
        </p:xfrm>
        <a:graphic>
          <a:graphicData uri="http://schemas.openxmlformats.org/drawingml/2006/table">
            <a:tbl>
              <a:tblPr rtl="1" firstRow="1" firstCol="1" bandRow="1">
                <a:tableStyleId>{1FECB4D8-DB02-4DC6-A0A2-4F2EBAE1DC90}</a:tableStyleId>
              </a:tblPr>
              <a:tblGrid>
                <a:gridCol w="5169444">
                  <a:extLst>
                    <a:ext uri="{9D8B030D-6E8A-4147-A177-3AD203B41FA5}">
                      <a16:colId xmlns:a16="http://schemas.microsoft.com/office/drawing/2014/main" val="949704608"/>
                    </a:ext>
                  </a:extLst>
                </a:gridCol>
              </a:tblGrid>
              <a:tr h="558790">
                <a:tc>
                  <a:txBody>
                    <a:bodyPr/>
                    <a:lstStyle/>
                    <a:p>
                      <a:pPr algn="r" rtl="1">
                        <a:lnSpc>
                          <a:spcPct val="107000"/>
                        </a:lnSpc>
                        <a:spcAft>
                          <a:spcPts val="800"/>
                        </a:spcAft>
                      </a:pPr>
                      <a:r>
                        <a:rPr lang="fa-IR" sz="1800">
                          <a:solidFill>
                            <a:schemeClr val="tx1"/>
                          </a:solidFill>
                          <a:effectLst/>
                        </a:rPr>
                        <a:t>عنوان طرح:  </a:t>
                      </a:r>
                      <a:r>
                        <a:rPr lang="ar-SA" sz="1800">
                          <a:solidFill>
                            <a:schemeClr val="tx1"/>
                          </a:solidFill>
                          <a:effectLst/>
                        </a:rPr>
                        <a:t>     مانتو اجتماع</a:t>
                      </a:r>
                      <a:endParaRPr lang="en-US" sz="1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62796631"/>
                  </a:ext>
                </a:extLst>
              </a:tr>
              <a:tr h="566731">
                <a:tc>
                  <a:txBody>
                    <a:bodyPr/>
                    <a:lstStyle/>
                    <a:p>
                      <a:pPr algn="r" rtl="1">
                        <a:lnSpc>
                          <a:spcPct val="107000"/>
                        </a:lnSpc>
                        <a:spcAft>
                          <a:spcPts val="800"/>
                        </a:spcAft>
                      </a:pPr>
                      <a:r>
                        <a:rPr lang="fa-IR" sz="1800" dirty="0">
                          <a:solidFill>
                            <a:schemeClr val="tx1"/>
                          </a:solidFill>
                          <a:effectLst/>
                        </a:rPr>
                        <a:t>مانتو اجتماع</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90451845"/>
                  </a:ext>
                </a:extLst>
              </a:tr>
            </a:tbl>
          </a:graphicData>
        </a:graphic>
      </p:graphicFrame>
    </p:spTree>
    <p:extLst>
      <p:ext uri="{BB962C8B-B14F-4D97-AF65-F5344CB8AC3E}">
        <p14:creationId xmlns:p14="http://schemas.microsoft.com/office/powerpoint/2010/main" val="341057967"/>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anim calcmode="lin" valueType="num">
                                      <p:cBhvr>
                                        <p:cTn id="38" dur="500" fill="hold"/>
                                        <p:tgtEl>
                                          <p:spTgt spid="4"/>
                                        </p:tgtEl>
                                        <p:attrNameLst>
                                          <p:attrName>ppt_x</p:attrName>
                                        </p:attrNameLst>
                                      </p:cBhvr>
                                      <p:tavLst>
                                        <p:tav tm="0">
                                          <p:val>
                                            <p:strVal val="#ppt_x"/>
                                          </p:val>
                                        </p:tav>
                                        <p:tav tm="100000">
                                          <p:val>
                                            <p:strVal val="#ppt_x"/>
                                          </p:val>
                                        </p:tav>
                                      </p:tavLst>
                                    </p:anim>
                                    <p:anim calcmode="lin" valueType="num">
                                      <p:cBhvr>
                                        <p:cTn id="3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721710542"/>
              </p:ext>
            </p:extLst>
          </p:nvPr>
        </p:nvGraphicFramePr>
        <p:xfrm>
          <a:off x="6241664" y="2886077"/>
          <a:ext cx="5214938" cy="3757611"/>
        </p:xfrm>
        <a:graphic>
          <a:graphicData uri="http://schemas.openxmlformats.org/drawingml/2006/table">
            <a:tbl>
              <a:tblPr rtl="1" firstRow="1" firstCol="1" bandRow="1">
                <a:tableStyleId>{793D81CF-94F2-401A-BA57-92F5A7B2D0C5}</a:tableStyleId>
              </a:tblPr>
              <a:tblGrid>
                <a:gridCol w="2309326">
                  <a:extLst>
                    <a:ext uri="{9D8B030D-6E8A-4147-A177-3AD203B41FA5}">
                      <a16:colId xmlns:a16="http://schemas.microsoft.com/office/drawing/2014/main" val="1852569839"/>
                    </a:ext>
                  </a:extLst>
                </a:gridCol>
                <a:gridCol w="2905612">
                  <a:extLst>
                    <a:ext uri="{9D8B030D-6E8A-4147-A177-3AD203B41FA5}">
                      <a16:colId xmlns:a16="http://schemas.microsoft.com/office/drawing/2014/main" val="2426198809"/>
                    </a:ext>
                  </a:extLst>
                </a:gridCol>
              </a:tblGrid>
              <a:tr h="1342140">
                <a:tc>
                  <a:txBody>
                    <a:bodyPr/>
                    <a:lstStyle/>
                    <a:p>
                      <a:pPr algn="r" rtl="1">
                        <a:lnSpc>
                          <a:spcPct val="107000"/>
                        </a:lnSpc>
                        <a:spcAft>
                          <a:spcPts val="800"/>
                        </a:spcAft>
                      </a:pPr>
                      <a:r>
                        <a:rPr lang="fa-IR" sz="1800" b="1" dirty="0">
                          <a:effectLst/>
                        </a:rPr>
                        <a:t>نام و نام خانوادگی:                   </a:t>
                      </a:r>
                      <a:endParaRPr lang="en-US" sz="1800" b="1" dirty="0">
                        <a:effectLst/>
                      </a:endParaRPr>
                    </a:p>
                    <a:p>
                      <a:pPr algn="r" rtl="1">
                        <a:lnSpc>
                          <a:spcPct val="107000"/>
                        </a:lnSpc>
                        <a:spcAft>
                          <a:spcPts val="800"/>
                        </a:spcAft>
                      </a:pPr>
                      <a:r>
                        <a:rPr lang="ar-SA" sz="1800" b="1" dirty="0">
                          <a:effectLst/>
                        </a:rPr>
                        <a:t>حانیه حاجی زاده</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2648106006"/>
                  </a:ext>
                </a:extLst>
              </a:tr>
              <a:tr h="820631">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نقاشی</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063841816"/>
                  </a:ext>
                </a:extLst>
              </a:tr>
              <a:tr h="820631">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815831750"/>
                  </a:ext>
                </a:extLst>
              </a:tr>
              <a:tr h="774209">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3689119993"/>
                  </a:ext>
                </a:extLst>
              </a:tr>
            </a:tbl>
          </a:graphicData>
        </a:graphic>
      </p:graphicFrame>
      <p:pic>
        <p:nvPicPr>
          <p:cNvPr id="5" name="Picture 4" descr="C:\Users\PC-01\Desktop\1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413" y="1514474"/>
            <a:ext cx="4057649" cy="5129213"/>
          </a:xfrm>
          <a:prstGeom prst="rect">
            <a:avLst/>
          </a:prstGeom>
          <a:noFill/>
          <a:ln>
            <a:noFill/>
          </a:ln>
        </p:spPr>
      </p:pic>
      <p:graphicFrame>
        <p:nvGraphicFramePr>
          <p:cNvPr id="6" name="Table 5"/>
          <p:cNvGraphicFramePr>
            <a:graphicFrameLocks noGrp="1"/>
          </p:cNvGraphicFramePr>
          <p:nvPr>
            <p:extLst>
              <p:ext uri="{D42A27DB-BD31-4B8C-83A1-F6EECF244321}">
                <p14:modId xmlns:p14="http://schemas.microsoft.com/office/powerpoint/2010/main" val="1552019900"/>
              </p:ext>
            </p:extLst>
          </p:nvPr>
        </p:nvGraphicFramePr>
        <p:xfrm>
          <a:off x="828675" y="206567"/>
          <a:ext cx="5100639" cy="905192"/>
        </p:xfrm>
        <a:graphic>
          <a:graphicData uri="http://schemas.openxmlformats.org/drawingml/2006/table">
            <a:tbl>
              <a:tblPr rtl="1" firstRow="1" firstCol="1" bandRow="1">
                <a:tableStyleId>{1FECB4D8-DB02-4DC6-A0A2-4F2EBAE1DC90}</a:tableStyleId>
              </a:tblPr>
              <a:tblGrid>
                <a:gridCol w="5100639">
                  <a:extLst>
                    <a:ext uri="{9D8B030D-6E8A-4147-A177-3AD203B41FA5}">
                      <a16:colId xmlns:a16="http://schemas.microsoft.com/office/drawing/2014/main" val="834922120"/>
                    </a:ext>
                  </a:extLst>
                </a:gridCol>
              </a:tblGrid>
              <a:tr h="449403">
                <a:tc>
                  <a:txBody>
                    <a:bodyPr/>
                    <a:lstStyle/>
                    <a:p>
                      <a:pPr algn="r" rtl="1">
                        <a:lnSpc>
                          <a:spcPct val="107000"/>
                        </a:lnSpc>
                        <a:spcAft>
                          <a:spcPts val="800"/>
                        </a:spcAft>
                      </a:pPr>
                      <a:r>
                        <a:rPr lang="fa-IR" sz="1800" dirty="0">
                          <a:solidFill>
                            <a:schemeClr val="tx1"/>
                          </a:solidFill>
                          <a:effectLst/>
                        </a:rPr>
                        <a:t>عنوان طرح:  </a:t>
                      </a:r>
                      <a:r>
                        <a:rPr lang="ar-SA" sz="1800" dirty="0">
                          <a:solidFill>
                            <a:schemeClr val="tx1"/>
                          </a:solidFill>
                          <a:effectLst/>
                        </a:rPr>
                        <a:t>ذغال پاستل</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21310961"/>
                  </a:ext>
                </a:extLst>
              </a:tr>
              <a:tr h="455789">
                <a:tc>
                  <a:txBody>
                    <a:bodyPr/>
                    <a:lstStyle/>
                    <a:p>
                      <a:pPr algn="just" rtl="1">
                        <a:lnSpc>
                          <a:spcPct val="107000"/>
                        </a:lnSpc>
                        <a:spcAft>
                          <a:spcPts val="800"/>
                        </a:spcAft>
                      </a:pPr>
                      <a:r>
                        <a:rPr lang="fa-IR" sz="1800" dirty="0">
                          <a:solidFill>
                            <a:schemeClr val="tx1"/>
                          </a:solidFill>
                          <a:effectLst/>
                        </a:rPr>
                        <a:t>ذغال پاستل</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30258745"/>
                  </a:ext>
                </a:extLst>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1932" y="208290"/>
            <a:ext cx="1629341" cy="2098812"/>
          </a:xfrm>
          <a:prstGeom prst="rect">
            <a:avLst/>
          </a:prstGeom>
        </p:spPr>
      </p:pic>
    </p:spTree>
    <p:extLst>
      <p:ext uri="{BB962C8B-B14F-4D97-AF65-F5344CB8AC3E}">
        <p14:creationId xmlns:p14="http://schemas.microsoft.com/office/powerpoint/2010/main" val="1028918840"/>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932280617"/>
              </p:ext>
            </p:extLst>
          </p:nvPr>
        </p:nvGraphicFramePr>
        <p:xfrm>
          <a:off x="6241664" y="2886077"/>
          <a:ext cx="5214938" cy="3757611"/>
        </p:xfrm>
        <a:graphic>
          <a:graphicData uri="http://schemas.openxmlformats.org/drawingml/2006/table">
            <a:tbl>
              <a:tblPr rtl="1" firstRow="1" firstCol="1" bandRow="1">
                <a:tableStyleId>{793D81CF-94F2-401A-BA57-92F5A7B2D0C5}</a:tableStyleId>
              </a:tblPr>
              <a:tblGrid>
                <a:gridCol w="2309326">
                  <a:extLst>
                    <a:ext uri="{9D8B030D-6E8A-4147-A177-3AD203B41FA5}">
                      <a16:colId xmlns:a16="http://schemas.microsoft.com/office/drawing/2014/main" val="1852569839"/>
                    </a:ext>
                  </a:extLst>
                </a:gridCol>
                <a:gridCol w="2905612">
                  <a:extLst>
                    <a:ext uri="{9D8B030D-6E8A-4147-A177-3AD203B41FA5}">
                      <a16:colId xmlns:a16="http://schemas.microsoft.com/office/drawing/2014/main" val="2426198809"/>
                    </a:ext>
                  </a:extLst>
                </a:gridCol>
              </a:tblGrid>
              <a:tr h="1342140">
                <a:tc>
                  <a:txBody>
                    <a:bodyPr/>
                    <a:lstStyle/>
                    <a:p>
                      <a:pPr algn="r" rtl="1">
                        <a:lnSpc>
                          <a:spcPct val="107000"/>
                        </a:lnSpc>
                        <a:spcAft>
                          <a:spcPts val="800"/>
                        </a:spcAft>
                      </a:pPr>
                      <a:r>
                        <a:rPr lang="fa-IR" sz="1800" b="1" dirty="0">
                          <a:effectLst/>
                        </a:rPr>
                        <a:t>نام و نام خانوادگی:                   </a:t>
                      </a:r>
                      <a:endParaRPr lang="en-US" sz="1800" b="1" dirty="0">
                        <a:effectLst/>
                      </a:endParaRPr>
                    </a:p>
                    <a:p>
                      <a:pPr algn="r" rtl="1">
                        <a:lnSpc>
                          <a:spcPct val="107000"/>
                        </a:lnSpc>
                        <a:spcAft>
                          <a:spcPts val="800"/>
                        </a:spcAft>
                      </a:pPr>
                      <a:r>
                        <a:rPr lang="ar-SA" sz="1800" b="1" dirty="0">
                          <a:effectLst/>
                        </a:rPr>
                        <a:t>حانیه حاجی زاده</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2648106006"/>
                  </a:ext>
                </a:extLst>
              </a:tr>
              <a:tr h="820631">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نقاشی</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063841816"/>
                  </a:ext>
                </a:extLst>
              </a:tr>
              <a:tr h="820631">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815831750"/>
                  </a:ext>
                </a:extLst>
              </a:tr>
              <a:tr h="774209">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368911999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765487517"/>
              </p:ext>
            </p:extLst>
          </p:nvPr>
        </p:nvGraphicFramePr>
        <p:xfrm>
          <a:off x="828675" y="206567"/>
          <a:ext cx="5100639" cy="905192"/>
        </p:xfrm>
        <a:graphic>
          <a:graphicData uri="http://schemas.openxmlformats.org/drawingml/2006/table">
            <a:tbl>
              <a:tblPr rtl="1" firstRow="1" firstCol="1" bandRow="1">
                <a:tableStyleId>{1FECB4D8-DB02-4DC6-A0A2-4F2EBAE1DC90}</a:tableStyleId>
              </a:tblPr>
              <a:tblGrid>
                <a:gridCol w="5100639">
                  <a:extLst>
                    <a:ext uri="{9D8B030D-6E8A-4147-A177-3AD203B41FA5}">
                      <a16:colId xmlns:a16="http://schemas.microsoft.com/office/drawing/2014/main" val="834922120"/>
                    </a:ext>
                  </a:extLst>
                </a:gridCol>
              </a:tblGrid>
              <a:tr h="449403">
                <a:tc>
                  <a:txBody>
                    <a:bodyPr/>
                    <a:lstStyle/>
                    <a:p>
                      <a:pPr algn="r" rtl="1">
                        <a:lnSpc>
                          <a:spcPct val="107000"/>
                        </a:lnSpc>
                        <a:spcAft>
                          <a:spcPts val="800"/>
                        </a:spcAft>
                      </a:pPr>
                      <a:r>
                        <a:rPr lang="fa-IR" sz="1800" dirty="0">
                          <a:solidFill>
                            <a:schemeClr val="tx1"/>
                          </a:solidFill>
                          <a:effectLst/>
                        </a:rPr>
                        <a:t>عنوان طرح:  </a:t>
                      </a:r>
                      <a:r>
                        <a:rPr lang="ar-SA" sz="1800" dirty="0">
                          <a:solidFill>
                            <a:schemeClr val="tx1"/>
                          </a:solidFill>
                          <a:effectLst/>
                        </a:rPr>
                        <a:t>ذغال پاستل</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21310961"/>
                  </a:ext>
                </a:extLst>
              </a:tr>
              <a:tr h="455789">
                <a:tc>
                  <a:txBody>
                    <a:bodyPr/>
                    <a:lstStyle/>
                    <a:p>
                      <a:pPr algn="just" rtl="1">
                        <a:lnSpc>
                          <a:spcPct val="107000"/>
                        </a:lnSpc>
                        <a:spcAft>
                          <a:spcPts val="800"/>
                        </a:spcAft>
                      </a:pPr>
                      <a:r>
                        <a:rPr lang="fa-IR" sz="1800" dirty="0">
                          <a:solidFill>
                            <a:schemeClr val="tx1"/>
                          </a:solidFill>
                          <a:effectLst/>
                        </a:rPr>
                        <a:t>ذغال پاستل</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30258745"/>
                  </a:ext>
                </a:extLst>
              </a:tr>
            </a:tbl>
          </a:graphicData>
        </a:graphic>
      </p:graphicFrame>
      <p:pic>
        <p:nvPicPr>
          <p:cNvPr id="6" name="Picture 5" descr="C:\Users\PC-01\Desktop\12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0175" y="1318326"/>
            <a:ext cx="3543299" cy="5325362"/>
          </a:xfrm>
          <a:prstGeom prst="rect">
            <a:avLst/>
          </a:prstGeom>
          <a:noFill/>
          <a:ln>
            <a:no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1932" y="208290"/>
            <a:ext cx="1629341" cy="2098812"/>
          </a:xfrm>
          <a:prstGeom prst="rect">
            <a:avLst/>
          </a:prstGeom>
        </p:spPr>
      </p:pic>
    </p:spTree>
    <p:extLst>
      <p:ext uri="{BB962C8B-B14F-4D97-AF65-F5344CB8AC3E}">
        <p14:creationId xmlns:p14="http://schemas.microsoft.com/office/powerpoint/2010/main" val="2507890517"/>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anim calcmode="lin" valueType="num">
                                      <p:cBhvr>
                                        <p:cTn id="38" dur="500" fill="hold"/>
                                        <p:tgtEl>
                                          <p:spTgt spid="5"/>
                                        </p:tgtEl>
                                        <p:attrNameLst>
                                          <p:attrName>ppt_x</p:attrName>
                                        </p:attrNameLst>
                                      </p:cBhvr>
                                      <p:tavLst>
                                        <p:tav tm="0">
                                          <p:val>
                                            <p:strVal val="#ppt_x"/>
                                          </p:val>
                                        </p:tav>
                                        <p:tav tm="100000">
                                          <p:val>
                                            <p:strVal val="#ppt_x"/>
                                          </p:val>
                                        </p:tav>
                                      </p:tavLst>
                                    </p:anim>
                                    <p:anim calcmode="lin" valueType="num">
                                      <p:cBhvr>
                                        <p:cTn id="3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056821684"/>
              </p:ext>
            </p:extLst>
          </p:nvPr>
        </p:nvGraphicFramePr>
        <p:xfrm>
          <a:off x="6200775" y="3000376"/>
          <a:ext cx="5200650" cy="3679127"/>
        </p:xfrm>
        <a:graphic>
          <a:graphicData uri="http://schemas.openxmlformats.org/drawingml/2006/table">
            <a:tbl>
              <a:tblPr rtl="1" firstRow="1" firstCol="1" bandRow="1">
                <a:tableStyleId>{793D81CF-94F2-401A-BA57-92F5A7B2D0C5}</a:tableStyleId>
              </a:tblPr>
              <a:tblGrid>
                <a:gridCol w="2302999">
                  <a:extLst>
                    <a:ext uri="{9D8B030D-6E8A-4147-A177-3AD203B41FA5}">
                      <a16:colId xmlns:a16="http://schemas.microsoft.com/office/drawing/2014/main" val="2093959471"/>
                    </a:ext>
                  </a:extLst>
                </a:gridCol>
                <a:gridCol w="2897651">
                  <a:extLst>
                    <a:ext uri="{9D8B030D-6E8A-4147-A177-3AD203B41FA5}">
                      <a16:colId xmlns:a16="http://schemas.microsoft.com/office/drawing/2014/main" val="2782161828"/>
                    </a:ext>
                  </a:extLst>
                </a:gridCol>
              </a:tblGrid>
              <a:tr h="1314107">
                <a:tc>
                  <a:txBody>
                    <a:bodyPr/>
                    <a:lstStyle/>
                    <a:p>
                      <a:pPr algn="r" rtl="1">
                        <a:lnSpc>
                          <a:spcPct val="107000"/>
                        </a:lnSpc>
                        <a:spcAft>
                          <a:spcPts val="800"/>
                        </a:spcAft>
                      </a:pPr>
                      <a:r>
                        <a:rPr lang="fa-IR" sz="1800" b="1">
                          <a:effectLst/>
                        </a:rPr>
                        <a:t>نام و نام خانوادگی:                   </a:t>
                      </a:r>
                      <a:endParaRPr lang="en-US" sz="1800" b="1">
                        <a:effectLst/>
                      </a:endParaRPr>
                    </a:p>
                    <a:p>
                      <a:pPr algn="r" rtl="1">
                        <a:lnSpc>
                          <a:spcPct val="107000"/>
                        </a:lnSpc>
                        <a:spcAft>
                          <a:spcPts val="800"/>
                        </a:spcAft>
                      </a:pPr>
                      <a:r>
                        <a:rPr lang="ar-SA" sz="1800" b="1">
                          <a:effectLst/>
                        </a:rPr>
                        <a:t>سرور ایوبی</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2847086866"/>
                  </a:ext>
                </a:extLst>
              </a:tr>
              <a:tr h="803491">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نقاشی</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814638907"/>
                  </a:ext>
                </a:extLst>
              </a:tr>
              <a:tr h="803491">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079351651"/>
                  </a:ext>
                </a:extLst>
              </a:tr>
              <a:tr h="758038">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3935097180"/>
                  </a:ext>
                </a:extLst>
              </a:tr>
            </a:tbl>
          </a:graphicData>
        </a:graphic>
      </p:graphicFrame>
      <p:pic>
        <p:nvPicPr>
          <p:cNvPr id="5" name="Picture 4" descr="C:\Users\PC-01\Documents\karvarzi\New folder\2\1.jpg"/>
          <p:cNvPicPr/>
          <p:nvPr/>
        </p:nvPicPr>
        <p:blipFill>
          <a:blip r:embed="rId2">
            <a:extLst>
              <a:ext uri="{28A0092B-C50C-407E-A947-70E740481C1C}">
                <a14:useLocalDpi xmlns:a14="http://schemas.microsoft.com/office/drawing/2010/main" val="0"/>
              </a:ext>
            </a:extLst>
          </a:blip>
          <a:srcRect/>
          <a:stretch>
            <a:fillRect/>
          </a:stretch>
        </p:blipFill>
        <p:spPr bwMode="auto">
          <a:xfrm>
            <a:off x="348483" y="2622082"/>
            <a:ext cx="5605913" cy="3021481"/>
          </a:xfrm>
          <a:prstGeom prst="rect">
            <a:avLst/>
          </a:prstGeom>
          <a:noFill/>
          <a:ln>
            <a:noFill/>
          </a:ln>
        </p:spPr>
      </p:pic>
      <p:graphicFrame>
        <p:nvGraphicFramePr>
          <p:cNvPr id="6" name="Table 5"/>
          <p:cNvGraphicFramePr>
            <a:graphicFrameLocks noGrp="1"/>
          </p:cNvGraphicFramePr>
          <p:nvPr>
            <p:extLst>
              <p:ext uri="{D42A27DB-BD31-4B8C-83A1-F6EECF244321}">
                <p14:modId xmlns:p14="http://schemas.microsoft.com/office/powerpoint/2010/main" val="3216219490"/>
              </p:ext>
            </p:extLst>
          </p:nvPr>
        </p:nvGraphicFramePr>
        <p:xfrm>
          <a:off x="762001" y="178498"/>
          <a:ext cx="5192395" cy="947326"/>
        </p:xfrm>
        <a:graphic>
          <a:graphicData uri="http://schemas.openxmlformats.org/drawingml/2006/table">
            <a:tbl>
              <a:tblPr rtl="1" firstRow="1" firstCol="1" bandRow="1">
                <a:tableStyleId>{1FECB4D8-DB02-4DC6-A0A2-4F2EBAE1DC90}</a:tableStyleId>
              </a:tblPr>
              <a:tblGrid>
                <a:gridCol w="5192395">
                  <a:extLst>
                    <a:ext uri="{9D8B030D-6E8A-4147-A177-3AD203B41FA5}">
                      <a16:colId xmlns:a16="http://schemas.microsoft.com/office/drawing/2014/main" val="2046392902"/>
                    </a:ext>
                  </a:extLst>
                </a:gridCol>
              </a:tblGrid>
              <a:tr h="473663">
                <a:tc>
                  <a:txBody>
                    <a:bodyPr/>
                    <a:lstStyle/>
                    <a:p>
                      <a:pPr algn="r" rtl="1">
                        <a:lnSpc>
                          <a:spcPct val="107000"/>
                        </a:lnSpc>
                        <a:spcAft>
                          <a:spcPts val="800"/>
                        </a:spcAft>
                      </a:pPr>
                      <a:r>
                        <a:rPr lang="fa-IR" sz="1800">
                          <a:solidFill>
                            <a:schemeClr val="tx1"/>
                          </a:solidFill>
                          <a:effectLst/>
                        </a:rPr>
                        <a:t>عنوان طرح: آثار هنری(نقاشی)با مضمون اجتماعی</a:t>
                      </a:r>
                      <a:endParaRPr lang="en-US" sz="1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16157478"/>
                  </a:ext>
                </a:extLst>
              </a:tr>
              <a:tr h="473663">
                <a:tc>
                  <a:txBody>
                    <a:bodyPr/>
                    <a:lstStyle/>
                    <a:p>
                      <a:pPr algn="just" rtl="1">
                        <a:lnSpc>
                          <a:spcPct val="107000"/>
                        </a:lnSpc>
                        <a:spcAft>
                          <a:spcPts val="800"/>
                        </a:spcAft>
                      </a:pPr>
                      <a:r>
                        <a:rPr lang="fa-IR" sz="1800" dirty="0">
                          <a:solidFill>
                            <a:schemeClr val="tx1"/>
                          </a:solidFill>
                          <a:effectLst/>
                        </a:rPr>
                        <a:t>آثار هنری(نقاشی)با مضمون اجتماعی</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31063632"/>
                  </a:ext>
                </a:extLst>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3655" y="178498"/>
            <a:ext cx="1684372" cy="2616792"/>
          </a:xfrm>
          <a:prstGeom prst="rect">
            <a:avLst/>
          </a:prstGeom>
        </p:spPr>
      </p:pic>
    </p:spTree>
    <p:extLst>
      <p:ext uri="{BB962C8B-B14F-4D97-AF65-F5344CB8AC3E}">
        <p14:creationId xmlns:p14="http://schemas.microsoft.com/office/powerpoint/2010/main" val="1807703845"/>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35787534"/>
              </p:ext>
            </p:extLst>
          </p:nvPr>
        </p:nvGraphicFramePr>
        <p:xfrm>
          <a:off x="6200775" y="3000376"/>
          <a:ext cx="5200650" cy="3679127"/>
        </p:xfrm>
        <a:graphic>
          <a:graphicData uri="http://schemas.openxmlformats.org/drawingml/2006/table">
            <a:tbl>
              <a:tblPr rtl="1" firstRow="1" firstCol="1" bandRow="1">
                <a:tableStyleId>{793D81CF-94F2-401A-BA57-92F5A7B2D0C5}</a:tableStyleId>
              </a:tblPr>
              <a:tblGrid>
                <a:gridCol w="2302999">
                  <a:extLst>
                    <a:ext uri="{9D8B030D-6E8A-4147-A177-3AD203B41FA5}">
                      <a16:colId xmlns:a16="http://schemas.microsoft.com/office/drawing/2014/main" val="2093959471"/>
                    </a:ext>
                  </a:extLst>
                </a:gridCol>
                <a:gridCol w="2897651">
                  <a:extLst>
                    <a:ext uri="{9D8B030D-6E8A-4147-A177-3AD203B41FA5}">
                      <a16:colId xmlns:a16="http://schemas.microsoft.com/office/drawing/2014/main" val="2782161828"/>
                    </a:ext>
                  </a:extLst>
                </a:gridCol>
              </a:tblGrid>
              <a:tr h="1314107">
                <a:tc>
                  <a:txBody>
                    <a:bodyPr/>
                    <a:lstStyle/>
                    <a:p>
                      <a:pPr algn="r" rtl="1">
                        <a:lnSpc>
                          <a:spcPct val="107000"/>
                        </a:lnSpc>
                        <a:spcAft>
                          <a:spcPts val="800"/>
                        </a:spcAft>
                      </a:pPr>
                      <a:r>
                        <a:rPr lang="fa-IR" sz="1800" b="1">
                          <a:effectLst/>
                        </a:rPr>
                        <a:t>نام و نام خانوادگی:                   </a:t>
                      </a:r>
                      <a:endParaRPr lang="en-US" sz="1800" b="1">
                        <a:effectLst/>
                      </a:endParaRPr>
                    </a:p>
                    <a:p>
                      <a:pPr algn="r" rtl="1">
                        <a:lnSpc>
                          <a:spcPct val="107000"/>
                        </a:lnSpc>
                        <a:spcAft>
                          <a:spcPts val="800"/>
                        </a:spcAft>
                      </a:pPr>
                      <a:r>
                        <a:rPr lang="ar-SA" sz="1800" b="1">
                          <a:effectLst/>
                        </a:rPr>
                        <a:t>سرور ایوبی</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2847086866"/>
                  </a:ext>
                </a:extLst>
              </a:tr>
              <a:tr h="803491">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نقاشی</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814638907"/>
                  </a:ext>
                </a:extLst>
              </a:tr>
              <a:tr h="803491">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079351651"/>
                  </a:ext>
                </a:extLst>
              </a:tr>
              <a:tr h="758038">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3935097180"/>
                  </a:ext>
                </a:extLst>
              </a:tr>
            </a:tbl>
          </a:graphicData>
        </a:graphic>
      </p:graphicFrame>
      <p:pic>
        <p:nvPicPr>
          <p:cNvPr id="6" name="Picture 5" descr="C:\Users\PC-01\Documents\karvarzi\New folder\2\2.jpg"/>
          <p:cNvPicPr/>
          <p:nvPr/>
        </p:nvPicPr>
        <p:blipFill>
          <a:blip r:embed="rId2">
            <a:extLst>
              <a:ext uri="{28A0092B-C50C-407E-A947-70E740481C1C}">
                <a14:useLocalDpi xmlns:a14="http://schemas.microsoft.com/office/drawing/2010/main" val="0"/>
              </a:ext>
            </a:extLst>
          </a:blip>
          <a:srcRect/>
          <a:stretch>
            <a:fillRect/>
          </a:stretch>
        </p:blipFill>
        <p:spPr bwMode="auto">
          <a:xfrm>
            <a:off x="268013" y="2176461"/>
            <a:ext cx="5707117" cy="3352801"/>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3031339524"/>
              </p:ext>
            </p:extLst>
          </p:nvPr>
        </p:nvGraphicFramePr>
        <p:xfrm>
          <a:off x="762001" y="178498"/>
          <a:ext cx="5192395" cy="947326"/>
        </p:xfrm>
        <a:graphic>
          <a:graphicData uri="http://schemas.openxmlformats.org/drawingml/2006/table">
            <a:tbl>
              <a:tblPr rtl="1" firstRow="1" firstCol="1" bandRow="1">
                <a:tableStyleId>{1FECB4D8-DB02-4DC6-A0A2-4F2EBAE1DC90}</a:tableStyleId>
              </a:tblPr>
              <a:tblGrid>
                <a:gridCol w="5192395">
                  <a:extLst>
                    <a:ext uri="{9D8B030D-6E8A-4147-A177-3AD203B41FA5}">
                      <a16:colId xmlns:a16="http://schemas.microsoft.com/office/drawing/2014/main" val="2046392902"/>
                    </a:ext>
                  </a:extLst>
                </a:gridCol>
              </a:tblGrid>
              <a:tr h="473663">
                <a:tc>
                  <a:txBody>
                    <a:bodyPr/>
                    <a:lstStyle/>
                    <a:p>
                      <a:pPr algn="r" rtl="1">
                        <a:lnSpc>
                          <a:spcPct val="107000"/>
                        </a:lnSpc>
                        <a:spcAft>
                          <a:spcPts val="800"/>
                        </a:spcAft>
                      </a:pPr>
                      <a:r>
                        <a:rPr lang="fa-IR" sz="1800">
                          <a:solidFill>
                            <a:schemeClr val="tx1"/>
                          </a:solidFill>
                          <a:effectLst/>
                        </a:rPr>
                        <a:t>عنوان طرح: آثار هنری(نقاشی)با مضمون اجتماعی</a:t>
                      </a:r>
                      <a:endParaRPr lang="en-US" sz="1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16157478"/>
                  </a:ext>
                </a:extLst>
              </a:tr>
              <a:tr h="473663">
                <a:tc>
                  <a:txBody>
                    <a:bodyPr/>
                    <a:lstStyle/>
                    <a:p>
                      <a:pPr algn="just" rtl="1">
                        <a:lnSpc>
                          <a:spcPct val="107000"/>
                        </a:lnSpc>
                        <a:spcAft>
                          <a:spcPts val="800"/>
                        </a:spcAft>
                      </a:pPr>
                      <a:r>
                        <a:rPr lang="fa-IR" sz="1800" dirty="0">
                          <a:solidFill>
                            <a:schemeClr val="tx1"/>
                          </a:solidFill>
                          <a:effectLst/>
                        </a:rPr>
                        <a:t>آثار هنری(نقاشی)با مضمون اجتماعی</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31063632"/>
                  </a:ext>
                </a:extLst>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3655" y="178498"/>
            <a:ext cx="1684372" cy="2616792"/>
          </a:xfrm>
          <a:prstGeom prst="rect">
            <a:avLst/>
          </a:prstGeom>
        </p:spPr>
      </p:pic>
    </p:spTree>
    <p:extLst>
      <p:ext uri="{BB962C8B-B14F-4D97-AF65-F5344CB8AC3E}">
        <p14:creationId xmlns:p14="http://schemas.microsoft.com/office/powerpoint/2010/main" val="1578836153"/>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anim calcmode="lin" valueType="num">
                                      <p:cBhvr>
                                        <p:cTn id="32" dur="500" fill="hold"/>
                                        <p:tgtEl>
                                          <p:spTgt spid="4"/>
                                        </p:tgtEl>
                                        <p:attrNameLst>
                                          <p:attrName>ppt_x</p:attrName>
                                        </p:attrNameLst>
                                      </p:cBhvr>
                                      <p:tavLst>
                                        <p:tav tm="0">
                                          <p:val>
                                            <p:strVal val="#ppt_x"/>
                                          </p:val>
                                        </p:tav>
                                        <p:tav tm="100000">
                                          <p:val>
                                            <p:strVal val="#ppt_x"/>
                                          </p:val>
                                        </p:tav>
                                      </p:tavLst>
                                    </p:anim>
                                    <p:anim calcmode="lin" valueType="num">
                                      <p:cBhvr>
                                        <p:cTn id="33" dur="500" fill="hold"/>
                                        <p:tgtEl>
                                          <p:spTgt spid="4"/>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439418513"/>
              </p:ext>
            </p:extLst>
          </p:nvPr>
        </p:nvGraphicFramePr>
        <p:xfrm>
          <a:off x="6243638" y="2357438"/>
          <a:ext cx="5443537" cy="4279203"/>
        </p:xfrm>
        <a:graphic>
          <a:graphicData uri="http://schemas.openxmlformats.org/drawingml/2006/table">
            <a:tbl>
              <a:tblPr rtl="1" firstRow="1" firstCol="1" bandRow="1">
                <a:tableStyleId>{793D81CF-94F2-401A-BA57-92F5A7B2D0C5}</a:tableStyleId>
              </a:tblPr>
              <a:tblGrid>
                <a:gridCol w="2410556">
                  <a:extLst>
                    <a:ext uri="{9D8B030D-6E8A-4147-A177-3AD203B41FA5}">
                      <a16:colId xmlns:a16="http://schemas.microsoft.com/office/drawing/2014/main" val="489390356"/>
                    </a:ext>
                  </a:extLst>
                </a:gridCol>
                <a:gridCol w="3032981">
                  <a:extLst>
                    <a:ext uri="{9D8B030D-6E8A-4147-A177-3AD203B41FA5}">
                      <a16:colId xmlns:a16="http://schemas.microsoft.com/office/drawing/2014/main" val="334211277"/>
                    </a:ext>
                  </a:extLst>
                </a:gridCol>
              </a:tblGrid>
              <a:tr h="1528441">
                <a:tc>
                  <a:txBody>
                    <a:bodyPr/>
                    <a:lstStyle/>
                    <a:p>
                      <a:pPr algn="r" rtl="1">
                        <a:lnSpc>
                          <a:spcPct val="107000"/>
                        </a:lnSpc>
                        <a:spcAft>
                          <a:spcPts val="800"/>
                        </a:spcAft>
                      </a:pPr>
                      <a:r>
                        <a:rPr lang="fa-IR" sz="1800" b="1">
                          <a:effectLst/>
                        </a:rPr>
                        <a:t>نام و نام خانوادگی:                   </a:t>
                      </a:r>
                      <a:endParaRPr lang="en-US" sz="1800" b="1">
                        <a:effectLst/>
                      </a:endParaRPr>
                    </a:p>
                    <a:p>
                      <a:pPr algn="r" rtl="1">
                        <a:lnSpc>
                          <a:spcPct val="107000"/>
                        </a:lnSpc>
                        <a:spcAft>
                          <a:spcPts val="800"/>
                        </a:spcAft>
                      </a:pPr>
                      <a:r>
                        <a:rPr lang="ar-SA" sz="1800" b="1">
                          <a:effectLst/>
                        </a:rPr>
                        <a:t>علی پیرهادی</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3559909398"/>
                  </a:ext>
                </a:extLst>
              </a:tr>
              <a:tr h="934543">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عکاسی تبلیغاتی</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684961241"/>
                  </a:ext>
                </a:extLst>
              </a:tr>
              <a:tr h="934543">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971399769"/>
                  </a:ext>
                </a:extLst>
              </a:tr>
              <a:tr h="881676">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814343270"/>
                  </a:ext>
                </a:extLst>
              </a:tr>
            </a:tbl>
          </a:graphicData>
        </a:graphic>
      </p:graphicFrame>
      <p:pic>
        <p:nvPicPr>
          <p:cNvPr id="5" name="Picture 4" descr="C:\Users\PC-01\Desktop\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762" y="2357438"/>
            <a:ext cx="5463409" cy="3811873"/>
          </a:xfrm>
          <a:prstGeom prst="rect">
            <a:avLst/>
          </a:prstGeom>
          <a:noFill/>
          <a:ln>
            <a:noFill/>
          </a:ln>
        </p:spPr>
      </p:pic>
      <p:graphicFrame>
        <p:nvGraphicFramePr>
          <p:cNvPr id="6" name="Table 5"/>
          <p:cNvGraphicFramePr>
            <a:graphicFrameLocks noGrp="1"/>
          </p:cNvGraphicFramePr>
          <p:nvPr>
            <p:extLst>
              <p:ext uri="{D42A27DB-BD31-4B8C-83A1-F6EECF244321}">
                <p14:modId xmlns:p14="http://schemas.microsoft.com/office/powerpoint/2010/main" val="1479381884"/>
              </p:ext>
            </p:extLst>
          </p:nvPr>
        </p:nvGraphicFramePr>
        <p:xfrm>
          <a:off x="720944" y="294670"/>
          <a:ext cx="5128227" cy="884049"/>
        </p:xfrm>
        <a:graphic>
          <a:graphicData uri="http://schemas.openxmlformats.org/drawingml/2006/table">
            <a:tbl>
              <a:tblPr rtl="1" firstRow="1" firstCol="1" bandRow="1">
                <a:tableStyleId>{1FECB4D8-DB02-4DC6-A0A2-4F2EBAE1DC90}</a:tableStyleId>
              </a:tblPr>
              <a:tblGrid>
                <a:gridCol w="5128227">
                  <a:extLst>
                    <a:ext uri="{9D8B030D-6E8A-4147-A177-3AD203B41FA5}">
                      <a16:colId xmlns:a16="http://schemas.microsoft.com/office/drawing/2014/main" val="3574279013"/>
                    </a:ext>
                  </a:extLst>
                </a:gridCol>
              </a:tblGrid>
              <a:tr h="463949">
                <a:tc>
                  <a:txBody>
                    <a:bodyPr/>
                    <a:lstStyle/>
                    <a:p>
                      <a:pPr algn="r" rtl="1">
                        <a:lnSpc>
                          <a:spcPct val="107000"/>
                        </a:lnSpc>
                        <a:spcAft>
                          <a:spcPts val="800"/>
                        </a:spcAft>
                      </a:pPr>
                      <a:r>
                        <a:rPr lang="fa-IR" sz="1800" b="1">
                          <a:solidFill>
                            <a:schemeClr val="tx1"/>
                          </a:solidFill>
                          <a:effectLst/>
                        </a:rPr>
                        <a:t>عنوان طرح:  عکاسی مستند و طبیعت</a:t>
                      </a:r>
                      <a:endParaRPr lang="en-US"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55771300"/>
                  </a:ext>
                </a:extLst>
              </a:tr>
              <a:tr h="420100">
                <a:tc>
                  <a:txBody>
                    <a:bodyPr/>
                    <a:lstStyle/>
                    <a:p>
                      <a:pPr algn="just" rtl="1">
                        <a:lnSpc>
                          <a:spcPct val="107000"/>
                        </a:lnSpc>
                        <a:spcAft>
                          <a:spcPts val="800"/>
                        </a:spcAft>
                      </a:pPr>
                      <a:r>
                        <a:rPr lang="fa-IR" sz="1800" b="1" dirty="0">
                          <a:solidFill>
                            <a:schemeClr val="tx1"/>
                          </a:solidFill>
                          <a:effectLst/>
                        </a:rPr>
                        <a:t>عکاسی مستند و طبیعت</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64560499"/>
                  </a:ext>
                </a:extLst>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9165" y="131204"/>
            <a:ext cx="1518010" cy="2095031"/>
          </a:xfrm>
          <a:prstGeom prst="rect">
            <a:avLst/>
          </a:prstGeom>
        </p:spPr>
      </p:pic>
    </p:spTree>
    <p:extLst>
      <p:ext uri="{BB962C8B-B14F-4D97-AF65-F5344CB8AC3E}">
        <p14:creationId xmlns:p14="http://schemas.microsoft.com/office/powerpoint/2010/main" val="4276752503"/>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12480"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785" y="163895"/>
            <a:ext cx="1252538" cy="139065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224073949"/>
              </p:ext>
            </p:extLst>
          </p:nvPr>
        </p:nvGraphicFramePr>
        <p:xfrm>
          <a:off x="6203207" y="2183116"/>
          <a:ext cx="5348451" cy="4495549"/>
        </p:xfrm>
        <a:graphic>
          <a:graphicData uri="http://schemas.openxmlformats.org/drawingml/2006/table">
            <a:tbl>
              <a:tblPr rtl="1" firstRow="1" firstCol="1" bandRow="1">
                <a:tableStyleId>{793D81CF-94F2-401A-BA57-92F5A7B2D0C5}</a:tableStyleId>
              </a:tblPr>
              <a:tblGrid>
                <a:gridCol w="2368450">
                  <a:extLst>
                    <a:ext uri="{9D8B030D-6E8A-4147-A177-3AD203B41FA5}">
                      <a16:colId xmlns:a16="http://schemas.microsoft.com/office/drawing/2014/main" val="1834028962"/>
                    </a:ext>
                  </a:extLst>
                </a:gridCol>
                <a:gridCol w="2980001">
                  <a:extLst>
                    <a:ext uri="{9D8B030D-6E8A-4147-A177-3AD203B41FA5}">
                      <a16:colId xmlns:a16="http://schemas.microsoft.com/office/drawing/2014/main" val="1603402250"/>
                    </a:ext>
                  </a:extLst>
                </a:gridCol>
              </a:tblGrid>
              <a:tr h="1742748">
                <a:tc>
                  <a:txBody>
                    <a:bodyPr/>
                    <a:lstStyle/>
                    <a:p>
                      <a:pPr algn="r" rtl="1">
                        <a:lnSpc>
                          <a:spcPct val="107000"/>
                        </a:lnSpc>
                        <a:spcAft>
                          <a:spcPts val="800"/>
                        </a:spcAft>
                      </a:pPr>
                      <a:r>
                        <a:rPr lang="fa-IR" sz="1800" b="1" dirty="0">
                          <a:effectLst/>
                        </a:rPr>
                        <a:t>نام و نام خانوادگی:                   </a:t>
                      </a:r>
                      <a:r>
                        <a:rPr lang="ar-SA" sz="1800" b="1" dirty="0">
                          <a:effectLst/>
                        </a:rPr>
                        <a:t>مرسده فاطمه یزدان بخش*</a:t>
                      </a:r>
                      <a:endParaRPr lang="en-US" sz="1800" b="1" dirty="0">
                        <a:effectLst/>
                      </a:endParaRPr>
                    </a:p>
                    <a:p>
                      <a:pPr algn="r" rtl="1">
                        <a:lnSpc>
                          <a:spcPct val="107000"/>
                        </a:lnSpc>
                        <a:spcAft>
                          <a:spcPts val="800"/>
                        </a:spcAft>
                      </a:pPr>
                      <a:r>
                        <a:rPr lang="ar-SA" sz="1800" b="1" dirty="0">
                          <a:effectLst/>
                        </a:rPr>
                        <a:t>کیمیا رضامند آذر- مهشا اشکوریان-پردیس اسدی</a:t>
                      </a:r>
                      <a:endParaRPr lang="en-US" sz="1800" b="1" dirty="0">
                        <a:effectLst/>
                      </a:endParaRPr>
                    </a:p>
                    <a:p>
                      <a:pPr algn="r" rtl="1">
                        <a:lnSpc>
                          <a:spcPct val="107000"/>
                        </a:lnSpc>
                        <a:spcAft>
                          <a:spcPts val="800"/>
                        </a:spcAft>
                      </a:pPr>
                      <a:r>
                        <a:rPr lang="ar-SA" sz="1800" b="1" dirty="0">
                          <a:effectLst/>
                        </a:rPr>
                        <a:t>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2632928845"/>
                  </a:ext>
                </a:extLst>
              </a:tr>
              <a:tr h="1125099">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مهندسی نساجی – طراحی لباس</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تحصیلی:دکترای تخصصی وگروه دانشجویان کاردانی طراحی لباس</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840591638"/>
                  </a:ext>
                </a:extLst>
              </a:tr>
              <a:tr h="806157">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617401951"/>
                  </a:ext>
                </a:extLst>
              </a:tr>
              <a:tr h="690233">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3596943725"/>
                  </a:ext>
                </a:extLst>
              </a:tr>
            </a:tbl>
          </a:graphicData>
        </a:graphic>
      </p:graphicFrame>
      <p:pic>
        <p:nvPicPr>
          <p:cNvPr id="6" name="Picture 5"/>
          <p:cNvPicPr/>
          <p:nvPr/>
        </p:nvPicPr>
        <p:blipFill>
          <a:blip r:embed="rId3"/>
          <a:stretch>
            <a:fillRect/>
          </a:stretch>
        </p:blipFill>
        <p:spPr>
          <a:xfrm>
            <a:off x="327944" y="3216166"/>
            <a:ext cx="3455779" cy="351570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766069366"/>
              </p:ext>
            </p:extLst>
          </p:nvPr>
        </p:nvGraphicFramePr>
        <p:xfrm>
          <a:off x="646386" y="163895"/>
          <a:ext cx="5321385" cy="2926146"/>
        </p:xfrm>
        <a:graphic>
          <a:graphicData uri="http://schemas.openxmlformats.org/drawingml/2006/table">
            <a:tbl>
              <a:tblPr rtl="1" firstRow="1" firstCol="1" bandRow="1">
                <a:tableStyleId>{1FECB4D8-DB02-4DC6-A0A2-4F2EBAE1DC90}</a:tableStyleId>
              </a:tblPr>
              <a:tblGrid>
                <a:gridCol w="5321385">
                  <a:extLst>
                    <a:ext uri="{9D8B030D-6E8A-4147-A177-3AD203B41FA5}">
                      <a16:colId xmlns:a16="http://schemas.microsoft.com/office/drawing/2014/main" val="4045868054"/>
                    </a:ext>
                  </a:extLst>
                </a:gridCol>
              </a:tblGrid>
              <a:tr h="620001">
                <a:tc>
                  <a:txBody>
                    <a:bodyPr/>
                    <a:lstStyle/>
                    <a:p>
                      <a:pPr algn="r" rtl="1">
                        <a:lnSpc>
                          <a:spcPct val="107000"/>
                        </a:lnSpc>
                        <a:spcAft>
                          <a:spcPts val="800"/>
                        </a:spcAft>
                      </a:pPr>
                      <a:r>
                        <a:rPr lang="fa-IR" sz="1800" b="1" dirty="0">
                          <a:solidFill>
                            <a:schemeClr val="tx1"/>
                          </a:solidFill>
                          <a:effectLst/>
                        </a:rPr>
                        <a:t>عنوان طرح: </a:t>
                      </a:r>
                      <a:r>
                        <a:rPr lang="ar-SA" sz="1800" b="1" dirty="0">
                          <a:solidFill>
                            <a:schemeClr val="tx1"/>
                          </a:solidFill>
                          <a:effectLst/>
                        </a:rPr>
                        <a:t>مقاله(نقش لباس های هوشمند دربرپایی مد در عصر حاضر)</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21585030"/>
                  </a:ext>
                </a:extLst>
              </a:tr>
              <a:tr h="2306145">
                <a:tc>
                  <a:txBody>
                    <a:bodyPr/>
                    <a:lstStyle/>
                    <a:p>
                      <a:pPr algn="just" rtl="1">
                        <a:lnSpc>
                          <a:spcPct val="107000"/>
                        </a:lnSpc>
                        <a:spcAft>
                          <a:spcPts val="800"/>
                        </a:spcAft>
                      </a:pPr>
                      <a:r>
                        <a:rPr lang="fa-IR" sz="1800" b="1" dirty="0">
                          <a:solidFill>
                            <a:schemeClr val="tx1"/>
                          </a:solidFill>
                          <a:effectLst/>
                        </a:rPr>
                        <a:t>مشخصات ومزایای طرح: </a:t>
                      </a:r>
                      <a:r>
                        <a:rPr lang="ar-SA" sz="1800" b="1" dirty="0">
                          <a:solidFill>
                            <a:schemeClr val="tx1"/>
                          </a:solidFill>
                          <a:effectLst/>
                        </a:rPr>
                        <a:t>لباس هوشمند می تواند متابولیسم بدن انسان اعم از میزان رطوبت و دما، شرایط تنفسی، عادات و رفتار ر ا کنترل و شرایط احساسی و فیزیکی فرد را حفظ کند. اگر قرار است که از پارچه هوشمند در طراحی پوشاک استفاده شود؛ محصول نهایی باید قادر به انجام وظایف مذکور باشد. در این تحقیق کتابخانه ای به بررسی این موضوع پرداخته شده است.</a:t>
                      </a:r>
                      <a:endParaRPr lang="en-US" sz="1800" b="1" dirty="0">
                        <a:solidFill>
                          <a:schemeClr val="tx1"/>
                        </a:solidFill>
                        <a:effectLst/>
                      </a:endParaRPr>
                    </a:p>
                    <a:p>
                      <a:pPr algn="just" rtl="1">
                        <a:lnSpc>
                          <a:spcPct val="107000"/>
                        </a:lnSpc>
                        <a:spcAft>
                          <a:spcPts val="800"/>
                        </a:spcAft>
                      </a:pPr>
                      <a:r>
                        <a:rPr lang="fa-IR" sz="1800" b="1" dirty="0">
                          <a:solidFill>
                            <a:schemeClr val="tx1"/>
                          </a:solidFill>
                          <a:effectLst/>
                        </a:rPr>
                        <a:t> </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9721441"/>
                  </a:ext>
                </a:extLst>
              </a:tr>
            </a:tbl>
          </a:graphicData>
        </a:graphic>
      </p:graphicFrame>
      <p:pic>
        <p:nvPicPr>
          <p:cNvPr id="8" name="Picture 7" descr="D:\22\کیمیا رضامندآذر.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7982" y="1004019"/>
            <a:ext cx="765085" cy="1101051"/>
          </a:xfrm>
          <a:prstGeom prst="rect">
            <a:avLst/>
          </a:prstGeom>
          <a:noFill/>
          <a:ln>
            <a:noFill/>
          </a:ln>
        </p:spPr>
      </p:pic>
    </p:spTree>
    <p:extLst>
      <p:ext uri="{BB962C8B-B14F-4D97-AF65-F5344CB8AC3E}">
        <p14:creationId xmlns:p14="http://schemas.microsoft.com/office/powerpoint/2010/main" val="1958514256"/>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nodeType="afterEffect">
                                  <p:stCondLst>
                                    <p:cond delay="25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1750"/>
                            </p:stCondLst>
                            <p:childTnLst>
                              <p:par>
                                <p:cTn id="21" presetID="16" presetClass="entr" presetSubtype="21" fill="hold" nodeType="after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2500"/>
                            </p:stCondLst>
                            <p:childTnLst>
                              <p:par>
                                <p:cTn id="25" presetID="16" presetClass="entr" presetSubtype="21" fill="hold" nodeType="after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par>
                          <p:cTn id="28" fill="hold">
                            <p:stCondLst>
                              <p:cond delay="3250"/>
                            </p:stCondLst>
                            <p:childTnLst>
                              <p:par>
                                <p:cTn id="29" presetID="16" presetClass="entr" presetSubtype="21" fill="hold" nodeType="afterEffect">
                                  <p:stCondLst>
                                    <p:cond delay="25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par>
                          <p:cTn id="32" fill="hold">
                            <p:stCondLst>
                              <p:cond delay="4000"/>
                            </p:stCondLst>
                            <p:childTnLst>
                              <p:par>
                                <p:cTn id="33" presetID="16" presetClass="entr" presetSubtype="21" fill="hold" nodeType="afterEffect">
                                  <p:stCondLst>
                                    <p:cond delay="25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158714105"/>
              </p:ext>
            </p:extLst>
          </p:nvPr>
        </p:nvGraphicFramePr>
        <p:xfrm>
          <a:off x="6243638" y="2357438"/>
          <a:ext cx="5443537" cy="4279203"/>
        </p:xfrm>
        <a:graphic>
          <a:graphicData uri="http://schemas.openxmlformats.org/drawingml/2006/table">
            <a:tbl>
              <a:tblPr rtl="1" firstRow="1" firstCol="1" bandRow="1">
                <a:tableStyleId>{793D81CF-94F2-401A-BA57-92F5A7B2D0C5}</a:tableStyleId>
              </a:tblPr>
              <a:tblGrid>
                <a:gridCol w="2410556">
                  <a:extLst>
                    <a:ext uri="{9D8B030D-6E8A-4147-A177-3AD203B41FA5}">
                      <a16:colId xmlns:a16="http://schemas.microsoft.com/office/drawing/2014/main" val="489390356"/>
                    </a:ext>
                  </a:extLst>
                </a:gridCol>
                <a:gridCol w="3032981">
                  <a:extLst>
                    <a:ext uri="{9D8B030D-6E8A-4147-A177-3AD203B41FA5}">
                      <a16:colId xmlns:a16="http://schemas.microsoft.com/office/drawing/2014/main" val="334211277"/>
                    </a:ext>
                  </a:extLst>
                </a:gridCol>
              </a:tblGrid>
              <a:tr h="1528441">
                <a:tc>
                  <a:txBody>
                    <a:bodyPr/>
                    <a:lstStyle/>
                    <a:p>
                      <a:pPr algn="r" rtl="1">
                        <a:lnSpc>
                          <a:spcPct val="107000"/>
                        </a:lnSpc>
                        <a:spcAft>
                          <a:spcPts val="800"/>
                        </a:spcAft>
                      </a:pPr>
                      <a:r>
                        <a:rPr lang="fa-IR" sz="1800" b="1">
                          <a:effectLst/>
                        </a:rPr>
                        <a:t>نام و نام خانوادگی:                   </a:t>
                      </a:r>
                      <a:endParaRPr lang="en-US" sz="1800" b="1">
                        <a:effectLst/>
                      </a:endParaRPr>
                    </a:p>
                    <a:p>
                      <a:pPr algn="r" rtl="1">
                        <a:lnSpc>
                          <a:spcPct val="107000"/>
                        </a:lnSpc>
                        <a:spcAft>
                          <a:spcPts val="800"/>
                        </a:spcAft>
                      </a:pPr>
                      <a:r>
                        <a:rPr lang="ar-SA" sz="1800" b="1">
                          <a:effectLst/>
                        </a:rPr>
                        <a:t>علی پیرهادی</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3559909398"/>
                  </a:ext>
                </a:extLst>
              </a:tr>
              <a:tr h="934543">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عکاسی تبلیغاتی</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684961241"/>
                  </a:ext>
                </a:extLst>
              </a:tr>
              <a:tr h="934543">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971399769"/>
                  </a:ext>
                </a:extLst>
              </a:tr>
              <a:tr h="881676">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81434327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56291546"/>
              </p:ext>
            </p:extLst>
          </p:nvPr>
        </p:nvGraphicFramePr>
        <p:xfrm>
          <a:off x="720944" y="294670"/>
          <a:ext cx="5128227" cy="884049"/>
        </p:xfrm>
        <a:graphic>
          <a:graphicData uri="http://schemas.openxmlformats.org/drawingml/2006/table">
            <a:tbl>
              <a:tblPr rtl="1" firstRow="1" firstCol="1" bandRow="1">
                <a:tableStyleId>{1FECB4D8-DB02-4DC6-A0A2-4F2EBAE1DC90}</a:tableStyleId>
              </a:tblPr>
              <a:tblGrid>
                <a:gridCol w="5128227">
                  <a:extLst>
                    <a:ext uri="{9D8B030D-6E8A-4147-A177-3AD203B41FA5}">
                      <a16:colId xmlns:a16="http://schemas.microsoft.com/office/drawing/2014/main" val="3574279013"/>
                    </a:ext>
                  </a:extLst>
                </a:gridCol>
              </a:tblGrid>
              <a:tr h="463949">
                <a:tc>
                  <a:txBody>
                    <a:bodyPr/>
                    <a:lstStyle/>
                    <a:p>
                      <a:pPr algn="r" rtl="1">
                        <a:lnSpc>
                          <a:spcPct val="107000"/>
                        </a:lnSpc>
                        <a:spcAft>
                          <a:spcPts val="800"/>
                        </a:spcAft>
                      </a:pPr>
                      <a:r>
                        <a:rPr lang="fa-IR" sz="1800" b="1">
                          <a:solidFill>
                            <a:schemeClr val="tx1"/>
                          </a:solidFill>
                          <a:effectLst/>
                        </a:rPr>
                        <a:t>عنوان طرح:  عکاسی مستند و طبیعت</a:t>
                      </a:r>
                      <a:endParaRPr lang="en-US"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55771300"/>
                  </a:ext>
                </a:extLst>
              </a:tr>
              <a:tr h="420100">
                <a:tc>
                  <a:txBody>
                    <a:bodyPr/>
                    <a:lstStyle/>
                    <a:p>
                      <a:pPr algn="just" rtl="1">
                        <a:lnSpc>
                          <a:spcPct val="107000"/>
                        </a:lnSpc>
                        <a:spcAft>
                          <a:spcPts val="800"/>
                        </a:spcAft>
                      </a:pPr>
                      <a:r>
                        <a:rPr lang="fa-IR" sz="1800" b="1" dirty="0">
                          <a:solidFill>
                            <a:schemeClr val="tx1"/>
                          </a:solidFill>
                          <a:effectLst/>
                        </a:rPr>
                        <a:t>عکاسی مستند و طبیعت</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64560499"/>
                  </a:ext>
                </a:extLst>
              </a:tr>
            </a:tbl>
          </a:graphicData>
        </a:graphic>
      </p:graphicFrame>
      <p:pic>
        <p:nvPicPr>
          <p:cNvPr id="6" name="Picture 5" descr="C:\Users\PC-01\Desktop\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763" y="2000250"/>
            <a:ext cx="5463408" cy="4243388"/>
          </a:xfrm>
          <a:prstGeom prst="rect">
            <a:avLst/>
          </a:prstGeom>
          <a:noFill/>
          <a:ln>
            <a:no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9165" y="131204"/>
            <a:ext cx="1518010" cy="2095031"/>
          </a:xfrm>
          <a:prstGeom prst="rect">
            <a:avLst/>
          </a:prstGeom>
        </p:spPr>
      </p:pic>
    </p:spTree>
    <p:extLst>
      <p:ext uri="{BB962C8B-B14F-4D97-AF65-F5344CB8AC3E}">
        <p14:creationId xmlns:p14="http://schemas.microsoft.com/office/powerpoint/2010/main" val="1089189918"/>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anim calcmode="lin" valueType="num">
                                      <p:cBhvr>
                                        <p:cTn id="32" dur="500" fill="hold"/>
                                        <p:tgtEl>
                                          <p:spTgt spid="4"/>
                                        </p:tgtEl>
                                        <p:attrNameLst>
                                          <p:attrName>ppt_x</p:attrName>
                                        </p:attrNameLst>
                                      </p:cBhvr>
                                      <p:tavLst>
                                        <p:tav tm="0">
                                          <p:val>
                                            <p:strVal val="#ppt_x"/>
                                          </p:val>
                                        </p:tav>
                                        <p:tav tm="100000">
                                          <p:val>
                                            <p:strVal val="#ppt_x"/>
                                          </p:val>
                                        </p:tav>
                                      </p:tavLst>
                                    </p:anim>
                                    <p:anim calcmode="lin" valueType="num">
                                      <p:cBhvr>
                                        <p:cTn id="33" dur="500" fill="hold"/>
                                        <p:tgtEl>
                                          <p:spTgt spid="4"/>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PC01\Documents\karvarzi\فایل ارسالی هفته پژوهش\آرشیو-فایل-های-فرم دستاورد های پژوهش_624\36\aca_1_6add26f3-cfb0-4812-b881-7bd9d9f3568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87038" y="347662"/>
            <a:ext cx="1321434" cy="1695449"/>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639504069"/>
              </p:ext>
            </p:extLst>
          </p:nvPr>
        </p:nvGraphicFramePr>
        <p:xfrm>
          <a:off x="6215064" y="2700338"/>
          <a:ext cx="5343524" cy="3933593"/>
        </p:xfrm>
        <a:graphic>
          <a:graphicData uri="http://schemas.openxmlformats.org/drawingml/2006/table">
            <a:tbl>
              <a:tblPr rtl="1" firstRow="1" firstCol="1" bandRow="1">
                <a:tableStyleId>{793D81CF-94F2-401A-BA57-92F5A7B2D0C5}</a:tableStyleId>
              </a:tblPr>
              <a:tblGrid>
                <a:gridCol w="2577629">
                  <a:extLst>
                    <a:ext uri="{9D8B030D-6E8A-4147-A177-3AD203B41FA5}">
                      <a16:colId xmlns:a16="http://schemas.microsoft.com/office/drawing/2014/main" val="2842027487"/>
                    </a:ext>
                  </a:extLst>
                </a:gridCol>
                <a:gridCol w="2765895">
                  <a:extLst>
                    <a:ext uri="{9D8B030D-6E8A-4147-A177-3AD203B41FA5}">
                      <a16:colId xmlns:a16="http://schemas.microsoft.com/office/drawing/2014/main" val="3837639346"/>
                    </a:ext>
                  </a:extLst>
                </a:gridCol>
              </a:tblGrid>
              <a:tr h="1311110">
                <a:tc>
                  <a:txBody>
                    <a:bodyPr/>
                    <a:lstStyle/>
                    <a:p>
                      <a:pPr algn="r" rtl="1">
                        <a:lnSpc>
                          <a:spcPct val="107000"/>
                        </a:lnSpc>
                        <a:spcAft>
                          <a:spcPts val="800"/>
                        </a:spcAft>
                      </a:pPr>
                      <a:r>
                        <a:rPr lang="fa-IR" sz="1800" b="1">
                          <a:effectLst/>
                        </a:rPr>
                        <a:t>نام و نام خانوادگی:                   </a:t>
                      </a:r>
                      <a:endParaRPr lang="en-US" sz="1800" b="1">
                        <a:effectLst/>
                      </a:endParaRPr>
                    </a:p>
                    <a:p>
                      <a:pPr algn="r" rtl="1">
                        <a:lnSpc>
                          <a:spcPct val="107000"/>
                        </a:lnSpc>
                        <a:spcAft>
                          <a:spcPts val="800"/>
                        </a:spcAft>
                      </a:pPr>
                      <a:r>
                        <a:rPr lang="ar-SA" sz="1800" b="1">
                          <a:effectLst/>
                        </a:rPr>
                        <a:t>اکرم ابراهیمی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87908329"/>
                  </a:ext>
                </a:extLst>
              </a:tr>
              <a:tr h="946315">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نقاشی</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2445358067"/>
                  </a:ext>
                </a:extLst>
              </a:tr>
              <a:tr h="801659">
                <a:tc gridSpan="2">
                  <a:txBody>
                    <a:bodyPr/>
                    <a:lstStyle/>
                    <a:p>
                      <a:pPr algn="r" rtl="1">
                        <a:lnSpc>
                          <a:spcPct val="107000"/>
                        </a:lnSpc>
                        <a:spcAft>
                          <a:spcPts val="800"/>
                        </a:spcAft>
                      </a:pPr>
                      <a:r>
                        <a:rPr lang="fa-IR" sz="1800" b="1">
                          <a:effectLst/>
                        </a:rPr>
                        <a:t>نحوه ارتباط با دانشگاه:</a:t>
                      </a:r>
                      <a:endParaRPr lang="en-US" sz="1800" b="1">
                        <a:effectLst/>
                      </a:endParaRPr>
                    </a:p>
                    <a:p>
                      <a:pPr algn="r" rtl="1">
                        <a:lnSpc>
                          <a:spcPct val="107000"/>
                        </a:lnSpc>
                        <a:spcAft>
                          <a:spcPts val="800"/>
                        </a:spcAft>
                      </a:pPr>
                      <a:r>
                        <a:rPr lang="fa-IR" sz="1800" b="1">
                          <a:effectLst/>
                        </a:rPr>
                        <a:t>دانشجو    </a:t>
                      </a:r>
                      <a:r>
                        <a:rPr lang="en-US" sz="1800" b="1">
                          <a:effectLst/>
                          <a:sym typeface="Wingdings" panose="05000000000000000000" pitchFamily="2" charset="2"/>
                        </a:rPr>
                        <a:t></a:t>
                      </a:r>
                      <a:r>
                        <a:rPr lang="en-US" sz="1800" b="1">
                          <a:effectLst/>
                        </a:rPr>
                        <a:t> </a:t>
                      </a:r>
                      <a:r>
                        <a:rPr lang="fa-IR" sz="1800" b="1">
                          <a:effectLst/>
                        </a:rPr>
                        <a:t>     مدرس  O     همکارO</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791099213"/>
                  </a:ext>
                </a:extLst>
              </a:tr>
              <a:tr h="756310">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3431406521"/>
                  </a:ext>
                </a:extLst>
              </a:tr>
            </a:tbl>
          </a:graphicData>
        </a:graphic>
      </p:graphicFrame>
      <p:pic>
        <p:nvPicPr>
          <p:cNvPr id="6" name="Picture 5" descr="C:\Users\PC01\Desktop\aca_0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9618" y="2076636"/>
            <a:ext cx="3323908" cy="4643638"/>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455938510"/>
              </p:ext>
            </p:extLst>
          </p:nvPr>
        </p:nvGraphicFramePr>
        <p:xfrm>
          <a:off x="1153551" y="207519"/>
          <a:ext cx="4758768" cy="1760982"/>
        </p:xfrm>
        <a:graphic>
          <a:graphicData uri="http://schemas.openxmlformats.org/drawingml/2006/table">
            <a:tbl>
              <a:tblPr rtl="1" firstRow="1" firstCol="1" bandRow="1">
                <a:tableStyleId>{1FECB4D8-DB02-4DC6-A0A2-4F2EBAE1DC90}</a:tableStyleId>
              </a:tblPr>
              <a:tblGrid>
                <a:gridCol w="4758768">
                  <a:extLst>
                    <a:ext uri="{9D8B030D-6E8A-4147-A177-3AD203B41FA5}">
                      <a16:colId xmlns:a16="http://schemas.microsoft.com/office/drawing/2014/main" val="1919114282"/>
                    </a:ext>
                  </a:extLst>
                </a:gridCol>
              </a:tblGrid>
              <a:tr h="428878">
                <a:tc>
                  <a:txBody>
                    <a:bodyPr/>
                    <a:lstStyle/>
                    <a:p>
                      <a:pPr algn="r" rtl="1">
                        <a:lnSpc>
                          <a:spcPct val="107000"/>
                        </a:lnSpc>
                        <a:spcAft>
                          <a:spcPts val="800"/>
                        </a:spcAft>
                      </a:pPr>
                      <a:r>
                        <a:rPr lang="fa-IR" sz="1800" dirty="0">
                          <a:solidFill>
                            <a:schemeClr val="tx1"/>
                          </a:solidFill>
                          <a:effectLst/>
                        </a:rPr>
                        <a:t>عنوان طرح: </a:t>
                      </a:r>
                      <a:r>
                        <a:rPr lang="ar-SA" sz="1800" dirty="0">
                          <a:solidFill>
                            <a:schemeClr val="tx1"/>
                          </a:solidFill>
                          <a:effectLst/>
                        </a:rPr>
                        <a:t> سبک نقاشی ها رئالیست است.و همچنین یک طرح نقاشی روی پارچه و یک عکس طبیعت است</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63358880"/>
                  </a:ext>
                </a:extLst>
              </a:tr>
              <a:tr h="868846">
                <a:tc>
                  <a:txBody>
                    <a:bodyPr/>
                    <a:lstStyle/>
                    <a:p>
                      <a:pPr algn="r" rtl="1">
                        <a:lnSpc>
                          <a:spcPct val="107000"/>
                        </a:lnSpc>
                        <a:spcAft>
                          <a:spcPts val="0"/>
                        </a:spcAft>
                      </a:pPr>
                      <a:r>
                        <a:rPr lang="en-US" sz="1800" dirty="0">
                          <a:effectLst/>
                        </a:rPr>
                        <a:t> </a:t>
                      </a:r>
                    </a:p>
                    <a:p>
                      <a:pPr algn="r" rtl="0">
                        <a:lnSpc>
                          <a:spcPct val="107000"/>
                        </a:lnSpc>
                        <a:spcAft>
                          <a:spcPts val="0"/>
                        </a:spcAft>
                      </a:pPr>
                      <a:r>
                        <a:rPr lang="ar-SA" sz="1800" dirty="0">
                          <a:effectLst/>
                        </a:rPr>
                        <a:t>1.نقاشی رنگ روغن در سایز </a:t>
                      </a:r>
                      <a:r>
                        <a:rPr lang="fa-IR" sz="1800" dirty="0">
                          <a:effectLst/>
                        </a:rPr>
                        <a:t>۵۰</a:t>
                      </a:r>
                      <a:r>
                        <a:rPr lang="ar-SA" sz="1800" dirty="0">
                          <a:effectLst/>
                        </a:rPr>
                        <a:t> در</a:t>
                      </a:r>
                      <a:r>
                        <a:rPr lang="fa-IR" sz="1800" dirty="0">
                          <a:effectLst/>
                        </a:rPr>
                        <a:t>۷۰</a:t>
                      </a:r>
                      <a:r>
                        <a:rPr lang="en-US" sz="1800" dirty="0">
                          <a:effectLst/>
                        </a:rPr>
                        <a:t/>
                      </a:r>
                      <a:br>
                        <a:rPr lang="en-US" sz="1800" dirty="0">
                          <a:effectLst/>
                        </a:rPr>
                      </a:br>
                      <a:endParaRPr lang="en-US" sz="1800" dirty="0">
                        <a:effectLst/>
                      </a:endParaRPr>
                    </a:p>
                    <a:p>
                      <a:pPr algn="r" rtl="1">
                        <a:lnSpc>
                          <a:spcPct val="107000"/>
                        </a:lnSpc>
                        <a:spcAft>
                          <a:spcPts val="800"/>
                        </a:spcAft>
                      </a:pPr>
                      <a:r>
                        <a:rPr lang="fa-IR" sz="18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76575385"/>
                  </a:ext>
                </a:extLst>
              </a:tr>
            </a:tbl>
          </a:graphicData>
        </a:graphic>
      </p:graphicFrame>
    </p:spTree>
    <p:extLst>
      <p:ext uri="{BB962C8B-B14F-4D97-AF65-F5344CB8AC3E}">
        <p14:creationId xmlns:p14="http://schemas.microsoft.com/office/powerpoint/2010/main" val="158609076"/>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PC01\Documents\karvarzi\فایل ارسالی هفته پژوهش\آرشیو-فایل-های-فرم دستاورد های پژوهش_624\36\aca_1_6add26f3-cfb0-4812-b881-7bd9d9f3568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87038" y="347662"/>
            <a:ext cx="1321434" cy="1695449"/>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1710086698"/>
              </p:ext>
            </p:extLst>
          </p:nvPr>
        </p:nvGraphicFramePr>
        <p:xfrm>
          <a:off x="6215064" y="2700338"/>
          <a:ext cx="5343524" cy="3933593"/>
        </p:xfrm>
        <a:graphic>
          <a:graphicData uri="http://schemas.openxmlformats.org/drawingml/2006/table">
            <a:tbl>
              <a:tblPr rtl="1" firstRow="1" firstCol="1" bandRow="1">
                <a:tableStyleId>{793D81CF-94F2-401A-BA57-92F5A7B2D0C5}</a:tableStyleId>
              </a:tblPr>
              <a:tblGrid>
                <a:gridCol w="2577629">
                  <a:extLst>
                    <a:ext uri="{9D8B030D-6E8A-4147-A177-3AD203B41FA5}">
                      <a16:colId xmlns:a16="http://schemas.microsoft.com/office/drawing/2014/main" val="2842027487"/>
                    </a:ext>
                  </a:extLst>
                </a:gridCol>
                <a:gridCol w="2765895">
                  <a:extLst>
                    <a:ext uri="{9D8B030D-6E8A-4147-A177-3AD203B41FA5}">
                      <a16:colId xmlns:a16="http://schemas.microsoft.com/office/drawing/2014/main" val="3837639346"/>
                    </a:ext>
                  </a:extLst>
                </a:gridCol>
              </a:tblGrid>
              <a:tr h="1311110">
                <a:tc>
                  <a:txBody>
                    <a:bodyPr/>
                    <a:lstStyle/>
                    <a:p>
                      <a:pPr algn="r" rtl="1">
                        <a:lnSpc>
                          <a:spcPct val="107000"/>
                        </a:lnSpc>
                        <a:spcAft>
                          <a:spcPts val="800"/>
                        </a:spcAft>
                      </a:pPr>
                      <a:r>
                        <a:rPr lang="fa-IR" sz="1800" b="1">
                          <a:effectLst/>
                        </a:rPr>
                        <a:t>نام و نام خانوادگی:                   </a:t>
                      </a:r>
                      <a:endParaRPr lang="en-US" sz="1800" b="1">
                        <a:effectLst/>
                      </a:endParaRPr>
                    </a:p>
                    <a:p>
                      <a:pPr algn="r" rtl="1">
                        <a:lnSpc>
                          <a:spcPct val="107000"/>
                        </a:lnSpc>
                        <a:spcAft>
                          <a:spcPts val="800"/>
                        </a:spcAft>
                      </a:pPr>
                      <a:r>
                        <a:rPr lang="ar-SA" sz="1800" b="1">
                          <a:effectLst/>
                        </a:rPr>
                        <a:t>اکرم ابراهیمی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87908329"/>
                  </a:ext>
                </a:extLst>
              </a:tr>
              <a:tr h="946315">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نقاشی</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2445358067"/>
                  </a:ext>
                </a:extLst>
              </a:tr>
              <a:tr h="801659">
                <a:tc gridSpan="2">
                  <a:txBody>
                    <a:bodyPr/>
                    <a:lstStyle/>
                    <a:p>
                      <a:pPr algn="r" rtl="1">
                        <a:lnSpc>
                          <a:spcPct val="107000"/>
                        </a:lnSpc>
                        <a:spcAft>
                          <a:spcPts val="800"/>
                        </a:spcAft>
                      </a:pPr>
                      <a:r>
                        <a:rPr lang="fa-IR" sz="1800" b="1">
                          <a:effectLst/>
                        </a:rPr>
                        <a:t>نحوه ارتباط با دانشگاه:</a:t>
                      </a:r>
                      <a:endParaRPr lang="en-US" sz="1800" b="1">
                        <a:effectLst/>
                      </a:endParaRPr>
                    </a:p>
                    <a:p>
                      <a:pPr algn="r" rtl="1">
                        <a:lnSpc>
                          <a:spcPct val="107000"/>
                        </a:lnSpc>
                        <a:spcAft>
                          <a:spcPts val="800"/>
                        </a:spcAft>
                      </a:pPr>
                      <a:r>
                        <a:rPr lang="fa-IR" sz="1800" b="1">
                          <a:effectLst/>
                        </a:rPr>
                        <a:t>دانشجو    </a:t>
                      </a:r>
                      <a:r>
                        <a:rPr lang="en-US" sz="1800" b="1">
                          <a:effectLst/>
                          <a:sym typeface="Wingdings" panose="05000000000000000000" pitchFamily="2" charset="2"/>
                        </a:rPr>
                        <a:t></a:t>
                      </a:r>
                      <a:r>
                        <a:rPr lang="en-US" sz="1800" b="1">
                          <a:effectLst/>
                        </a:rPr>
                        <a:t> </a:t>
                      </a:r>
                      <a:r>
                        <a:rPr lang="fa-IR" sz="1800" b="1">
                          <a:effectLst/>
                        </a:rPr>
                        <a:t>     مدرس  O     همکارO</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791099213"/>
                  </a:ext>
                </a:extLst>
              </a:tr>
              <a:tr h="756310">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3431406521"/>
                  </a:ext>
                </a:extLst>
              </a:tr>
            </a:tbl>
          </a:graphicData>
        </a:graphic>
      </p:graphicFrame>
      <p:pic>
        <p:nvPicPr>
          <p:cNvPr id="6" name="Picture 5" descr="C:\Users\PC01\Desktop\aca_0_-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2530" y="1750528"/>
            <a:ext cx="2897944" cy="4883403"/>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1149063222"/>
              </p:ext>
            </p:extLst>
          </p:nvPr>
        </p:nvGraphicFramePr>
        <p:xfrm>
          <a:off x="642938" y="288270"/>
          <a:ext cx="5304581" cy="1173988"/>
        </p:xfrm>
        <a:graphic>
          <a:graphicData uri="http://schemas.openxmlformats.org/drawingml/2006/table">
            <a:tbl>
              <a:tblPr rtl="1" firstRow="1" firstCol="1" bandRow="1">
                <a:tableStyleId>{1FECB4D8-DB02-4DC6-A0A2-4F2EBAE1DC90}</a:tableStyleId>
              </a:tblPr>
              <a:tblGrid>
                <a:gridCol w="5304581">
                  <a:extLst>
                    <a:ext uri="{9D8B030D-6E8A-4147-A177-3AD203B41FA5}">
                      <a16:colId xmlns:a16="http://schemas.microsoft.com/office/drawing/2014/main" val="1623272000"/>
                    </a:ext>
                  </a:extLst>
                </a:gridCol>
              </a:tblGrid>
              <a:tr h="382973">
                <a:tc>
                  <a:txBody>
                    <a:bodyPr/>
                    <a:lstStyle/>
                    <a:p>
                      <a:pPr algn="r" rtl="1">
                        <a:lnSpc>
                          <a:spcPct val="107000"/>
                        </a:lnSpc>
                        <a:spcAft>
                          <a:spcPts val="800"/>
                        </a:spcAft>
                      </a:pPr>
                      <a:r>
                        <a:rPr lang="fa-IR" sz="1800">
                          <a:solidFill>
                            <a:schemeClr val="tx1"/>
                          </a:solidFill>
                          <a:effectLst/>
                        </a:rPr>
                        <a:t>عنوان طرح: </a:t>
                      </a:r>
                      <a:r>
                        <a:rPr lang="ar-SA" sz="1800">
                          <a:solidFill>
                            <a:schemeClr val="tx1"/>
                          </a:solidFill>
                          <a:effectLst/>
                        </a:rPr>
                        <a:t> سبک نقاشی ها رئالیست است.و همچنین یک طرح نقاشی روی پارچه و یک عکس طبیعت است</a:t>
                      </a:r>
                      <a:endParaRPr lang="en-US" sz="1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7720134"/>
                  </a:ext>
                </a:extLst>
              </a:tr>
              <a:tr h="543195">
                <a:tc>
                  <a:txBody>
                    <a:bodyPr/>
                    <a:lstStyle/>
                    <a:p>
                      <a:pPr algn="r" rtl="0">
                        <a:lnSpc>
                          <a:spcPct val="107000"/>
                        </a:lnSpc>
                        <a:spcAft>
                          <a:spcPts val="0"/>
                        </a:spcAft>
                      </a:pPr>
                      <a:r>
                        <a:rPr lang="ar-SA" sz="1800" dirty="0">
                          <a:solidFill>
                            <a:schemeClr val="tx1"/>
                          </a:solidFill>
                          <a:effectLst/>
                        </a:rPr>
                        <a:t>عکس درخت</a:t>
                      </a:r>
                      <a:endParaRPr lang="en-US" sz="1800" dirty="0">
                        <a:solidFill>
                          <a:schemeClr val="tx1"/>
                        </a:solidFill>
                        <a:effectLst/>
                      </a:endParaRPr>
                    </a:p>
                    <a:p>
                      <a:pPr algn="r" rtl="1">
                        <a:lnSpc>
                          <a:spcPct val="107000"/>
                        </a:lnSpc>
                        <a:spcAft>
                          <a:spcPts val="800"/>
                        </a:spcAft>
                      </a:pPr>
                      <a:r>
                        <a:rPr lang="fa-IR" sz="1800" dirty="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22160467"/>
                  </a:ext>
                </a:extLst>
              </a:tr>
            </a:tbl>
          </a:graphicData>
        </a:graphic>
      </p:graphicFrame>
    </p:spTree>
    <p:extLst>
      <p:ext uri="{BB962C8B-B14F-4D97-AF65-F5344CB8AC3E}">
        <p14:creationId xmlns:p14="http://schemas.microsoft.com/office/powerpoint/2010/main" val="4076166162"/>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anim calcmode="lin" valueType="num">
                                      <p:cBhvr>
                                        <p:cTn id="38" dur="500" fill="hold"/>
                                        <p:tgtEl>
                                          <p:spTgt spid="4"/>
                                        </p:tgtEl>
                                        <p:attrNameLst>
                                          <p:attrName>ppt_x</p:attrName>
                                        </p:attrNameLst>
                                      </p:cBhvr>
                                      <p:tavLst>
                                        <p:tav tm="0">
                                          <p:val>
                                            <p:strVal val="#ppt_x"/>
                                          </p:val>
                                        </p:tav>
                                        <p:tav tm="100000">
                                          <p:val>
                                            <p:strVal val="#ppt_x"/>
                                          </p:val>
                                        </p:tav>
                                      </p:tavLst>
                                    </p:anim>
                                    <p:anim calcmode="lin" valueType="num">
                                      <p:cBhvr>
                                        <p:cTn id="3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PC01\Documents\karvarzi\فایل ارسالی هفته پژوهش\آرشیو-فایل-های-فرم دستاورد های پژوهش_624\38\aca_1_11ae31a4-d22f-42a7-8f17-e40017416e92.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73790" y="289083"/>
            <a:ext cx="1135294" cy="1699927"/>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3557536073"/>
              </p:ext>
            </p:extLst>
          </p:nvPr>
        </p:nvGraphicFramePr>
        <p:xfrm>
          <a:off x="6229351" y="2400300"/>
          <a:ext cx="5479732" cy="4046411"/>
        </p:xfrm>
        <a:graphic>
          <a:graphicData uri="http://schemas.openxmlformats.org/drawingml/2006/table">
            <a:tbl>
              <a:tblPr rtl="1" firstRow="1" firstCol="1" bandRow="1">
                <a:tableStyleId>{793D81CF-94F2-401A-BA57-92F5A7B2D0C5}</a:tableStyleId>
              </a:tblPr>
              <a:tblGrid>
                <a:gridCol w="2643334">
                  <a:extLst>
                    <a:ext uri="{9D8B030D-6E8A-4147-A177-3AD203B41FA5}">
                      <a16:colId xmlns:a16="http://schemas.microsoft.com/office/drawing/2014/main" val="3154299587"/>
                    </a:ext>
                  </a:extLst>
                </a:gridCol>
                <a:gridCol w="2836398">
                  <a:extLst>
                    <a:ext uri="{9D8B030D-6E8A-4147-A177-3AD203B41FA5}">
                      <a16:colId xmlns:a16="http://schemas.microsoft.com/office/drawing/2014/main" val="1245633323"/>
                    </a:ext>
                  </a:extLst>
                </a:gridCol>
              </a:tblGrid>
              <a:tr h="1362666">
                <a:tc>
                  <a:txBody>
                    <a:bodyPr/>
                    <a:lstStyle/>
                    <a:p>
                      <a:pPr algn="r" rtl="1">
                        <a:lnSpc>
                          <a:spcPct val="107000"/>
                        </a:lnSpc>
                        <a:spcAft>
                          <a:spcPts val="800"/>
                        </a:spcAft>
                      </a:pPr>
                      <a:r>
                        <a:rPr lang="fa-IR" sz="1800" b="1">
                          <a:effectLst/>
                        </a:rPr>
                        <a:t>نام و نام خانوادگی:                   </a:t>
                      </a:r>
                      <a:endParaRPr lang="en-US" sz="1800" b="1">
                        <a:effectLst/>
                      </a:endParaRPr>
                    </a:p>
                    <a:p>
                      <a:pPr algn="r" rtl="1">
                        <a:lnSpc>
                          <a:spcPct val="107000"/>
                        </a:lnSpc>
                        <a:spcAft>
                          <a:spcPts val="800"/>
                        </a:spcAft>
                      </a:pPr>
                      <a:r>
                        <a:rPr lang="ar-SA" sz="1800" b="1">
                          <a:effectLst/>
                        </a:rPr>
                        <a:t>ملینا رضایی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4006699419"/>
                  </a:ext>
                </a:extLst>
              </a:tr>
              <a:tr h="1023347">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طراحی لباس</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a:t>
                      </a:r>
                      <a:endParaRPr lang="en-US" sz="1800" b="1" dirty="0">
                        <a:effectLst/>
                      </a:endParaRPr>
                    </a:p>
                    <a:p>
                      <a:pPr algn="r" rtl="0">
                        <a:lnSpc>
                          <a:spcPct val="107000"/>
                        </a:lnSpc>
                        <a:spcAft>
                          <a:spcPts val="800"/>
                        </a:spcAft>
                      </a:pPr>
                      <a:r>
                        <a:rPr lang="fa-IR" sz="1800" b="1" dirty="0">
                          <a:effectLst/>
                        </a:rPr>
                        <a:t> کارشناسی</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93025926"/>
                  </a:ext>
                </a:extLst>
              </a:tr>
              <a:tr h="833182">
                <a:tc gridSpan="2">
                  <a:txBody>
                    <a:bodyPr/>
                    <a:lstStyle/>
                    <a:p>
                      <a:pPr algn="r" rtl="1">
                        <a:lnSpc>
                          <a:spcPct val="107000"/>
                        </a:lnSpc>
                        <a:spcAft>
                          <a:spcPts val="800"/>
                        </a:spcAft>
                      </a:pPr>
                      <a:r>
                        <a:rPr lang="fa-IR" sz="1800" b="1">
                          <a:effectLst/>
                        </a:rPr>
                        <a:t>نحوه ارتباط با دانشگاه:</a:t>
                      </a:r>
                      <a:endParaRPr lang="en-US" sz="1800" b="1">
                        <a:effectLst/>
                      </a:endParaRPr>
                    </a:p>
                    <a:p>
                      <a:pPr algn="r" rtl="1">
                        <a:lnSpc>
                          <a:spcPct val="107000"/>
                        </a:lnSpc>
                        <a:spcAft>
                          <a:spcPts val="800"/>
                        </a:spcAft>
                      </a:pPr>
                      <a:r>
                        <a:rPr lang="fa-IR" sz="1800" b="1">
                          <a:effectLst/>
                        </a:rPr>
                        <a:t>دانشجو    </a:t>
                      </a:r>
                      <a:r>
                        <a:rPr lang="en-US" sz="1800" b="1">
                          <a:effectLst/>
                          <a:sym typeface="Wingdings" panose="05000000000000000000" pitchFamily="2" charset="2"/>
                        </a:rPr>
                        <a:t></a:t>
                      </a:r>
                      <a:r>
                        <a:rPr lang="en-US" sz="1800" b="1">
                          <a:effectLst/>
                        </a:rPr>
                        <a:t> </a:t>
                      </a:r>
                      <a:r>
                        <a:rPr lang="fa-IR" sz="1800" b="1">
                          <a:effectLst/>
                        </a:rPr>
                        <a:t>     مدرس  O     همکارO</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775143370"/>
                  </a:ext>
                </a:extLst>
              </a:tr>
              <a:tr h="786049">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144470787"/>
                  </a:ext>
                </a:extLst>
              </a:tr>
            </a:tbl>
          </a:graphicData>
        </a:graphic>
      </p:graphicFrame>
      <p:pic>
        <p:nvPicPr>
          <p:cNvPr id="6" name="Picture 5" descr="C:\Users\PC01\Desktop\لباس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1576" y="1691583"/>
            <a:ext cx="4029074" cy="4755128"/>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1450066058"/>
              </p:ext>
            </p:extLst>
          </p:nvPr>
        </p:nvGraphicFramePr>
        <p:xfrm>
          <a:off x="928688" y="261335"/>
          <a:ext cx="4997133" cy="998416"/>
        </p:xfrm>
        <a:graphic>
          <a:graphicData uri="http://schemas.openxmlformats.org/drawingml/2006/table">
            <a:tbl>
              <a:tblPr rtl="1" firstRow="1" firstCol="1" bandRow="1">
                <a:tableStyleId>{1FECB4D8-DB02-4DC6-A0A2-4F2EBAE1DC90}</a:tableStyleId>
              </a:tblPr>
              <a:tblGrid>
                <a:gridCol w="4997133">
                  <a:extLst>
                    <a:ext uri="{9D8B030D-6E8A-4147-A177-3AD203B41FA5}">
                      <a16:colId xmlns:a16="http://schemas.microsoft.com/office/drawing/2014/main" val="2466846219"/>
                    </a:ext>
                  </a:extLst>
                </a:gridCol>
              </a:tblGrid>
              <a:tr h="276759">
                <a:tc>
                  <a:txBody>
                    <a:bodyPr/>
                    <a:lstStyle/>
                    <a:p>
                      <a:pPr algn="r" rtl="1">
                        <a:lnSpc>
                          <a:spcPct val="107000"/>
                        </a:lnSpc>
                        <a:spcAft>
                          <a:spcPts val="800"/>
                        </a:spcAft>
                      </a:pPr>
                      <a:r>
                        <a:rPr lang="fa-IR" sz="1800">
                          <a:solidFill>
                            <a:schemeClr val="tx1"/>
                          </a:solidFill>
                          <a:effectLst/>
                        </a:rPr>
                        <a:t>عنوان طرح: طراحی لباس شب</a:t>
                      </a:r>
                      <a:endParaRPr lang="en-US" sz="1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31927903"/>
                  </a:ext>
                </a:extLst>
              </a:tr>
              <a:tr h="704919">
                <a:tc>
                  <a:txBody>
                    <a:bodyPr/>
                    <a:lstStyle/>
                    <a:p>
                      <a:pPr algn="r" rtl="1">
                        <a:lnSpc>
                          <a:spcPct val="107000"/>
                        </a:lnSpc>
                        <a:spcAft>
                          <a:spcPts val="0"/>
                        </a:spcAft>
                      </a:pPr>
                      <a:r>
                        <a:rPr lang="en-US" sz="1800" dirty="0">
                          <a:solidFill>
                            <a:schemeClr val="tx1"/>
                          </a:solidFill>
                          <a:effectLst/>
                        </a:rPr>
                        <a:t> </a:t>
                      </a:r>
                    </a:p>
                    <a:p>
                      <a:pPr algn="r" rtl="1">
                        <a:lnSpc>
                          <a:spcPct val="107000"/>
                        </a:lnSpc>
                        <a:spcAft>
                          <a:spcPts val="0"/>
                        </a:spcAft>
                      </a:pPr>
                      <a:r>
                        <a:rPr lang="ar-SA" sz="1800" dirty="0">
                          <a:solidFill>
                            <a:schemeClr val="tx1"/>
                          </a:solidFill>
                          <a:effectLst/>
                        </a:rPr>
                        <a:t>طراحی لباس مجلسی ایده از گیاه </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10321863"/>
                  </a:ext>
                </a:extLst>
              </a:tr>
            </a:tbl>
          </a:graphicData>
        </a:graphic>
      </p:graphicFrame>
    </p:spTree>
    <p:extLst>
      <p:ext uri="{BB962C8B-B14F-4D97-AF65-F5344CB8AC3E}">
        <p14:creationId xmlns:p14="http://schemas.microsoft.com/office/powerpoint/2010/main" val="3625951549"/>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anim calcmode="lin" valueType="num">
                                      <p:cBhvr>
                                        <p:cTn id="38" dur="500" fill="hold"/>
                                        <p:tgtEl>
                                          <p:spTgt spid="4"/>
                                        </p:tgtEl>
                                        <p:attrNameLst>
                                          <p:attrName>ppt_x</p:attrName>
                                        </p:attrNameLst>
                                      </p:cBhvr>
                                      <p:tavLst>
                                        <p:tav tm="0">
                                          <p:val>
                                            <p:strVal val="#ppt_x"/>
                                          </p:val>
                                        </p:tav>
                                        <p:tav tm="100000">
                                          <p:val>
                                            <p:strVal val="#ppt_x"/>
                                          </p:val>
                                        </p:tav>
                                      </p:tavLst>
                                    </p:anim>
                                    <p:anim calcmode="lin" valueType="num">
                                      <p:cBhvr>
                                        <p:cTn id="3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195847"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PC-01\Documents\karvarzi\New folder\18\aca_1_uri-mh160067151328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647" y="316337"/>
            <a:ext cx="1679503" cy="2078029"/>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3351424278"/>
              </p:ext>
            </p:extLst>
          </p:nvPr>
        </p:nvGraphicFramePr>
        <p:xfrm>
          <a:off x="6423696" y="2769328"/>
          <a:ext cx="5540454" cy="3687750"/>
        </p:xfrm>
        <a:graphic>
          <a:graphicData uri="http://schemas.openxmlformats.org/drawingml/2006/table">
            <a:tbl>
              <a:tblPr rtl="1" firstRow="1" firstCol="1" bandRow="1">
                <a:tableStyleId>{793D81CF-94F2-401A-BA57-92F5A7B2D0C5}</a:tableStyleId>
              </a:tblPr>
              <a:tblGrid>
                <a:gridCol w="2453474">
                  <a:extLst>
                    <a:ext uri="{9D8B030D-6E8A-4147-A177-3AD203B41FA5}">
                      <a16:colId xmlns:a16="http://schemas.microsoft.com/office/drawing/2014/main" val="846212088"/>
                    </a:ext>
                  </a:extLst>
                </a:gridCol>
                <a:gridCol w="3086980">
                  <a:extLst>
                    <a:ext uri="{9D8B030D-6E8A-4147-A177-3AD203B41FA5}">
                      <a16:colId xmlns:a16="http://schemas.microsoft.com/office/drawing/2014/main" val="2351495228"/>
                    </a:ext>
                  </a:extLst>
                </a:gridCol>
              </a:tblGrid>
              <a:tr h="1236431">
                <a:tc>
                  <a:txBody>
                    <a:bodyPr/>
                    <a:lstStyle/>
                    <a:p>
                      <a:pPr marL="0" marR="0" algn="r" rtl="1">
                        <a:lnSpc>
                          <a:spcPct val="107000"/>
                        </a:lnSpc>
                        <a:spcBef>
                          <a:spcPts val="0"/>
                        </a:spcBef>
                        <a:spcAft>
                          <a:spcPts val="800"/>
                        </a:spcAft>
                      </a:pPr>
                      <a:r>
                        <a:rPr lang="fa-IR" sz="1800" b="1" dirty="0">
                          <a:effectLst/>
                        </a:rPr>
                        <a:t>نام و نام خانوادگی:                   </a:t>
                      </a:r>
                      <a:endParaRPr lang="en-US" sz="1800" b="1" dirty="0">
                        <a:effectLst/>
                      </a:endParaRPr>
                    </a:p>
                    <a:p>
                      <a:pPr marL="0" marR="0" algn="r" rtl="1">
                        <a:lnSpc>
                          <a:spcPct val="107000"/>
                        </a:lnSpc>
                        <a:spcBef>
                          <a:spcPts val="0"/>
                        </a:spcBef>
                        <a:spcAft>
                          <a:spcPts val="800"/>
                        </a:spcAft>
                      </a:pPr>
                      <a:r>
                        <a:rPr lang="ar-SA" sz="1800" b="1" dirty="0">
                          <a:effectLst/>
                        </a:rPr>
                        <a:t>بنت الهدی باوندپور</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rtl="1">
                        <a:lnSpc>
                          <a:spcPct val="107000"/>
                        </a:lnSpc>
                        <a:spcBef>
                          <a:spcPts val="0"/>
                        </a:spcBef>
                        <a:spcAft>
                          <a:spcPts val="800"/>
                        </a:spcAft>
                      </a:pPr>
                      <a:r>
                        <a:rPr lang="fa-IR" sz="1800" b="1" dirty="0">
                          <a:effectLst/>
                        </a:rPr>
                        <a:t>نام مرکز آموزش :</a:t>
                      </a:r>
                      <a:endParaRPr lang="en-US" sz="1800" b="1" dirty="0">
                        <a:effectLst/>
                      </a:endParaRPr>
                    </a:p>
                    <a:p>
                      <a:pPr marL="0" marR="0" algn="r" rtl="0">
                        <a:lnSpc>
                          <a:spcPct val="107000"/>
                        </a:lnSpc>
                        <a:spcBef>
                          <a:spcPts val="0"/>
                        </a:spcBef>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2369238738"/>
                  </a:ext>
                </a:extLst>
              </a:tr>
              <a:tr h="755997">
                <a:tc>
                  <a:txBody>
                    <a:bodyPr/>
                    <a:lstStyle/>
                    <a:p>
                      <a:pPr marL="0" marR="0" algn="r" rtl="1">
                        <a:lnSpc>
                          <a:spcPct val="107000"/>
                        </a:lnSpc>
                        <a:spcBef>
                          <a:spcPts val="0"/>
                        </a:spcBef>
                        <a:spcAft>
                          <a:spcPts val="800"/>
                        </a:spcAft>
                      </a:pPr>
                      <a:r>
                        <a:rPr lang="fa-IR" sz="1800" b="1" dirty="0">
                          <a:effectLst/>
                        </a:rPr>
                        <a:t>رشته تحصیلی:</a:t>
                      </a:r>
                      <a:endParaRPr lang="en-US" sz="1800" b="1" dirty="0">
                        <a:effectLst/>
                      </a:endParaRPr>
                    </a:p>
                    <a:p>
                      <a:pPr marL="0" marR="0" algn="r" rtl="1">
                        <a:spcBef>
                          <a:spcPts val="0"/>
                        </a:spcBef>
                        <a:spcAft>
                          <a:spcPts val="0"/>
                        </a:spcAft>
                      </a:pPr>
                      <a:r>
                        <a:rPr lang="fa-IR" sz="1800" b="1" dirty="0">
                          <a:effectLst/>
                        </a:rPr>
                        <a:t>گرافیک</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marL="0" marR="0" algn="r" rtl="0">
                        <a:lnSpc>
                          <a:spcPct val="107000"/>
                        </a:lnSpc>
                        <a:spcBef>
                          <a:spcPts val="0"/>
                        </a:spcBef>
                        <a:spcAft>
                          <a:spcPts val="800"/>
                        </a:spcAft>
                      </a:pPr>
                      <a:r>
                        <a:rPr lang="fa-IR" sz="1800" b="1" dirty="0">
                          <a:effectLst/>
                        </a:rPr>
                        <a:t>آخرین مدرک تحصیلی:</a:t>
                      </a:r>
                      <a:endParaRPr lang="en-US" sz="1800" b="1" dirty="0">
                        <a:effectLst/>
                      </a:endParaRPr>
                    </a:p>
                    <a:p>
                      <a:pPr marL="0" marR="0" algn="r" rtl="0">
                        <a:lnSpc>
                          <a:spcPct val="107000"/>
                        </a:lnSpc>
                        <a:spcBef>
                          <a:spcPts val="0"/>
                        </a:spcBef>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18077456"/>
                  </a:ext>
                </a:extLst>
              </a:tr>
              <a:tr h="755997">
                <a:tc gridSpan="2">
                  <a:txBody>
                    <a:bodyPr/>
                    <a:lstStyle/>
                    <a:p>
                      <a:pPr marL="0" marR="0" algn="r" rtl="1">
                        <a:lnSpc>
                          <a:spcPct val="107000"/>
                        </a:lnSpc>
                        <a:spcBef>
                          <a:spcPts val="0"/>
                        </a:spcBef>
                        <a:spcAft>
                          <a:spcPts val="800"/>
                        </a:spcAft>
                      </a:pPr>
                      <a:r>
                        <a:rPr lang="fa-IR" sz="1800" b="1" dirty="0">
                          <a:effectLst/>
                        </a:rPr>
                        <a:t>نحوه ارتباط با دانشگاه:</a:t>
                      </a:r>
                      <a:endParaRPr lang="en-US" sz="1800" b="1" dirty="0">
                        <a:effectLst/>
                      </a:endParaRPr>
                    </a:p>
                    <a:p>
                      <a:pPr marL="0" marR="0" algn="r" rtl="1">
                        <a:lnSpc>
                          <a:spcPct val="107000"/>
                        </a:lnSpc>
                        <a:spcBef>
                          <a:spcPts val="0"/>
                        </a:spcBef>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مدرس  O                             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464234104"/>
                  </a:ext>
                </a:extLst>
              </a:tr>
              <a:tr h="713231">
                <a:tc gridSpan="2">
                  <a:txBody>
                    <a:bodyPr/>
                    <a:lstStyle/>
                    <a:p>
                      <a:pPr marL="0" marR="0" algn="r" rtl="1">
                        <a:lnSpc>
                          <a:spcPct val="107000"/>
                        </a:lnSpc>
                        <a:spcBef>
                          <a:spcPts val="0"/>
                        </a:spcBef>
                        <a:spcAft>
                          <a:spcPts val="800"/>
                        </a:spcAft>
                      </a:pPr>
                      <a:r>
                        <a:rPr lang="fa-IR" sz="1800" b="1" dirty="0">
                          <a:effectLst/>
                        </a:rPr>
                        <a:t>شماره تماس مرکز:  </a:t>
                      </a:r>
                      <a:endParaRPr lang="en-US" sz="1800" b="1" dirty="0">
                        <a:effectLst/>
                      </a:endParaRPr>
                    </a:p>
                    <a:p>
                      <a:pPr marL="0" marR="0" algn="r" rtl="1">
                        <a:lnSpc>
                          <a:spcPct val="107000"/>
                        </a:lnSpc>
                        <a:spcBef>
                          <a:spcPts val="0"/>
                        </a:spcBef>
                        <a:spcAft>
                          <a:spcPts val="800"/>
                        </a:spcAft>
                      </a:pPr>
                      <a:r>
                        <a:rPr lang="fa-IR" sz="1800" b="1" dirty="0">
                          <a:effectLst/>
                        </a:rPr>
                        <a:t> 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3232609550"/>
                  </a:ext>
                </a:extLst>
              </a:tr>
            </a:tbl>
          </a:graphicData>
        </a:graphic>
      </p:graphicFrame>
      <p:graphicFrame>
        <p:nvGraphicFramePr>
          <p:cNvPr id="6" name="Table 5"/>
          <p:cNvGraphicFramePr>
            <a:graphicFrameLocks noGrp="1"/>
          </p:cNvGraphicFramePr>
          <p:nvPr>
            <p:extLst/>
          </p:nvPr>
        </p:nvGraphicFramePr>
        <p:xfrm>
          <a:off x="385393" y="414811"/>
          <a:ext cx="5582604" cy="2810585"/>
        </p:xfrm>
        <a:graphic>
          <a:graphicData uri="http://schemas.openxmlformats.org/drawingml/2006/table">
            <a:tbl>
              <a:tblPr rtl="1" firstRow="1" firstCol="1" bandRow="1">
                <a:tableStyleId>{1FECB4D8-DB02-4DC6-A0A2-4F2EBAE1DC90}</a:tableStyleId>
              </a:tblPr>
              <a:tblGrid>
                <a:gridCol w="5582604">
                  <a:extLst>
                    <a:ext uri="{9D8B030D-6E8A-4147-A177-3AD203B41FA5}">
                      <a16:colId xmlns:a16="http://schemas.microsoft.com/office/drawing/2014/main" val="2332148322"/>
                    </a:ext>
                  </a:extLst>
                </a:gridCol>
              </a:tblGrid>
              <a:tr h="1102896">
                <a:tc>
                  <a:txBody>
                    <a:bodyPr/>
                    <a:lstStyle/>
                    <a:p>
                      <a:pPr marL="0" marR="0" algn="r" rtl="1">
                        <a:lnSpc>
                          <a:spcPct val="107000"/>
                        </a:lnSpc>
                        <a:spcBef>
                          <a:spcPts val="0"/>
                        </a:spcBef>
                        <a:spcAft>
                          <a:spcPts val="800"/>
                        </a:spcAft>
                      </a:pPr>
                      <a:r>
                        <a:rPr lang="fa-IR" sz="1800" b="1" dirty="0">
                          <a:solidFill>
                            <a:schemeClr val="tx1"/>
                          </a:solidFill>
                          <a:effectLst/>
                        </a:rPr>
                        <a:t>عنوان طرح:    </a:t>
                      </a:r>
                      <a:r>
                        <a:rPr lang="ar-SA" sz="1800" b="1" dirty="0">
                          <a:solidFill>
                            <a:schemeClr val="tx1"/>
                          </a:solidFill>
                          <a:effectLst/>
                        </a:rPr>
                        <a:t>کارهای دست ساز رزینی و چوبی میسازم . زیرلیوانی ، دیوارکوب و دکوری ، جاکلیدی ، دستبند و گردنبند ، گوشواره و .... کاملا ضد اب و محکم هستند و به هیچ عنوان لایه سخت انها سمی نیست .</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52016611"/>
                  </a:ext>
                </a:extLst>
              </a:tr>
              <a:tr h="948003">
                <a:tc>
                  <a:txBody>
                    <a:bodyPr/>
                    <a:lstStyle/>
                    <a:p>
                      <a:pPr marL="0" marR="0" algn="r" rtl="1">
                        <a:lnSpc>
                          <a:spcPct val="107000"/>
                        </a:lnSpc>
                        <a:spcBef>
                          <a:spcPts val="0"/>
                        </a:spcBef>
                        <a:spcAft>
                          <a:spcPts val="800"/>
                        </a:spcAft>
                      </a:pPr>
                      <a:r>
                        <a:rPr lang="fa-IR" sz="1800" b="1" dirty="0" smtClean="0">
                          <a:solidFill>
                            <a:schemeClr val="tx1"/>
                          </a:solidFill>
                          <a:effectLst/>
                        </a:rPr>
                        <a:t>کارهای </a:t>
                      </a:r>
                      <a:r>
                        <a:rPr lang="fa-IR" sz="1800" b="1" dirty="0">
                          <a:solidFill>
                            <a:schemeClr val="tx1"/>
                          </a:solidFill>
                          <a:effectLst/>
                        </a:rPr>
                        <a:t>دست ساز رزینی و چوبی میسازم . زیرلیوانی ، دیوارکوب و دکوری ، جاکلیدی ، دستبند و گردنبند ، گوشواره و .... کاملا ضد اب و محکم هستند و به هیچ عنوان لایه سخت انها سمی نیست .</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76864178"/>
                  </a:ext>
                </a:extLst>
              </a:tr>
              <a:tr h="641076">
                <a:tc>
                  <a:txBody>
                    <a:bodyPr/>
                    <a:lstStyle/>
                    <a:p>
                      <a:pPr marL="0" marR="0" algn="r" rtl="0">
                        <a:lnSpc>
                          <a:spcPct val="107000"/>
                        </a:lnSpc>
                        <a:spcBef>
                          <a:spcPts val="0"/>
                        </a:spcBef>
                        <a:spcAft>
                          <a:spcPts val="800"/>
                        </a:spcAft>
                      </a:pPr>
                      <a:endParaRPr lang="en-US" sz="1800" b="1" dirty="0">
                        <a:solidFill>
                          <a:schemeClr val="tx1"/>
                        </a:solidFill>
                        <a:effectLst/>
                      </a:endParaRPr>
                    </a:p>
                    <a:p>
                      <a:pPr marL="0" marR="0" algn="r" rtl="0">
                        <a:lnSpc>
                          <a:spcPct val="107000"/>
                        </a:lnSpc>
                        <a:spcBef>
                          <a:spcPts val="0"/>
                        </a:spcBef>
                        <a:spcAft>
                          <a:spcPts val="800"/>
                        </a:spcAft>
                      </a:pPr>
                      <a:r>
                        <a:rPr lang="fa-IR" sz="1800" b="1" dirty="0">
                          <a:solidFill>
                            <a:schemeClr val="tx1"/>
                          </a:solidFill>
                          <a:effectLst/>
                        </a:rPr>
                        <a:t> </a:t>
                      </a:r>
                      <a:endParaRPr lang="en-US" sz="1800" b="1" dirty="0">
                        <a:solidFill>
                          <a:schemeClr val="tx1"/>
                        </a:solidFill>
                        <a:effectLst/>
                      </a:endParaRPr>
                    </a:p>
                  </a:txBody>
                  <a:tcPr marL="68580" marR="68580" marT="0" marB="0"/>
                </a:tc>
                <a:extLst>
                  <a:ext uri="{0D108BD9-81ED-4DB2-BD59-A6C34878D82A}">
                    <a16:rowId xmlns:a16="http://schemas.microsoft.com/office/drawing/2014/main" val="1611375842"/>
                  </a:ext>
                </a:extLst>
              </a:tr>
            </a:tbl>
          </a:graphicData>
        </a:graphic>
      </p:graphicFrame>
      <p:pic>
        <p:nvPicPr>
          <p:cNvPr id="3073" name="Picture 25" descr="20211124_1846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696" y="3359211"/>
            <a:ext cx="3335384" cy="333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551674"/>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3073"/>
                                        </p:tgtEl>
                                        <p:attrNameLst>
                                          <p:attrName>style.visibility</p:attrName>
                                        </p:attrNameLst>
                                      </p:cBhvr>
                                      <p:to>
                                        <p:strVal val="visible"/>
                                      </p:to>
                                    </p:set>
                                    <p:animEffect transition="in" filter="fade">
                                      <p:cBhvr>
                                        <p:cTn id="25" dur="500"/>
                                        <p:tgtEl>
                                          <p:spTgt spid="3073"/>
                                        </p:tgtEl>
                                      </p:cBhvr>
                                    </p:animEffect>
                                    <p:anim calcmode="lin" valueType="num">
                                      <p:cBhvr>
                                        <p:cTn id="26" dur="500" fill="hold"/>
                                        <p:tgtEl>
                                          <p:spTgt spid="3073"/>
                                        </p:tgtEl>
                                        <p:attrNameLst>
                                          <p:attrName>ppt_x</p:attrName>
                                        </p:attrNameLst>
                                      </p:cBhvr>
                                      <p:tavLst>
                                        <p:tav tm="0">
                                          <p:val>
                                            <p:strVal val="#ppt_x"/>
                                          </p:val>
                                        </p:tav>
                                        <p:tav tm="100000">
                                          <p:val>
                                            <p:strVal val="#ppt_x"/>
                                          </p:val>
                                        </p:tav>
                                      </p:tavLst>
                                    </p:anim>
                                    <p:anim calcmode="lin" valueType="num">
                                      <p:cBhvr>
                                        <p:cTn id="27" dur="500" fill="hold"/>
                                        <p:tgtEl>
                                          <p:spTgt spid="307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anim calcmode="lin" valueType="num">
                                      <p:cBhvr>
                                        <p:cTn id="38" dur="500" fill="hold"/>
                                        <p:tgtEl>
                                          <p:spTgt spid="4"/>
                                        </p:tgtEl>
                                        <p:attrNameLst>
                                          <p:attrName>ppt_x</p:attrName>
                                        </p:attrNameLst>
                                      </p:cBhvr>
                                      <p:tavLst>
                                        <p:tav tm="0">
                                          <p:val>
                                            <p:strVal val="#ppt_x"/>
                                          </p:val>
                                        </p:tav>
                                        <p:tav tm="100000">
                                          <p:val>
                                            <p:strVal val="#ppt_x"/>
                                          </p:val>
                                        </p:tav>
                                      </p:tavLst>
                                    </p:anim>
                                    <p:anim calcmode="lin" valueType="num">
                                      <p:cBhvr>
                                        <p:cTn id="3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376122459"/>
              </p:ext>
            </p:extLst>
          </p:nvPr>
        </p:nvGraphicFramePr>
        <p:xfrm>
          <a:off x="6195013" y="3069772"/>
          <a:ext cx="5540454" cy="3500848"/>
        </p:xfrm>
        <a:graphic>
          <a:graphicData uri="http://schemas.openxmlformats.org/drawingml/2006/table">
            <a:tbl>
              <a:tblPr rtl="1" firstRow="1" firstCol="1" bandRow="1">
                <a:tableStyleId>{793D81CF-94F2-401A-BA57-92F5A7B2D0C5}</a:tableStyleId>
              </a:tblPr>
              <a:tblGrid>
                <a:gridCol w="2453474">
                  <a:extLst>
                    <a:ext uri="{9D8B030D-6E8A-4147-A177-3AD203B41FA5}">
                      <a16:colId xmlns:a16="http://schemas.microsoft.com/office/drawing/2014/main" val="846212088"/>
                    </a:ext>
                  </a:extLst>
                </a:gridCol>
                <a:gridCol w="3086980">
                  <a:extLst>
                    <a:ext uri="{9D8B030D-6E8A-4147-A177-3AD203B41FA5}">
                      <a16:colId xmlns:a16="http://schemas.microsoft.com/office/drawing/2014/main" val="2351495228"/>
                    </a:ext>
                  </a:extLst>
                </a:gridCol>
              </a:tblGrid>
              <a:tr h="1245345">
                <a:tc>
                  <a:txBody>
                    <a:bodyPr/>
                    <a:lstStyle/>
                    <a:p>
                      <a:pPr marL="0" marR="0" algn="r" rtl="1">
                        <a:lnSpc>
                          <a:spcPct val="107000"/>
                        </a:lnSpc>
                        <a:spcBef>
                          <a:spcPts val="0"/>
                        </a:spcBef>
                        <a:spcAft>
                          <a:spcPts val="800"/>
                        </a:spcAft>
                      </a:pPr>
                      <a:r>
                        <a:rPr lang="fa-IR" sz="1800" b="1" dirty="0">
                          <a:effectLst/>
                        </a:rPr>
                        <a:t>نام و نام خانوادگی:                   </a:t>
                      </a:r>
                      <a:endParaRPr lang="en-US" sz="1800" b="1" dirty="0">
                        <a:effectLst/>
                      </a:endParaRPr>
                    </a:p>
                    <a:p>
                      <a:pPr marL="0" marR="0" algn="r" rtl="1">
                        <a:lnSpc>
                          <a:spcPct val="107000"/>
                        </a:lnSpc>
                        <a:spcBef>
                          <a:spcPts val="0"/>
                        </a:spcBef>
                        <a:spcAft>
                          <a:spcPts val="800"/>
                        </a:spcAft>
                      </a:pPr>
                      <a:r>
                        <a:rPr lang="ar-SA" sz="1800" b="1" dirty="0">
                          <a:effectLst/>
                        </a:rPr>
                        <a:t>بنت الهدی باوندپور</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rtl="1">
                        <a:lnSpc>
                          <a:spcPct val="107000"/>
                        </a:lnSpc>
                        <a:spcBef>
                          <a:spcPts val="0"/>
                        </a:spcBef>
                        <a:spcAft>
                          <a:spcPts val="800"/>
                        </a:spcAft>
                      </a:pPr>
                      <a:r>
                        <a:rPr lang="fa-IR" sz="1800" b="1" dirty="0">
                          <a:effectLst/>
                        </a:rPr>
                        <a:t>نام مرکز آموزش :</a:t>
                      </a:r>
                      <a:endParaRPr lang="en-US" sz="1800" b="1" dirty="0">
                        <a:effectLst/>
                      </a:endParaRPr>
                    </a:p>
                    <a:p>
                      <a:pPr marL="0" marR="0" algn="r" rtl="0">
                        <a:lnSpc>
                          <a:spcPct val="107000"/>
                        </a:lnSpc>
                        <a:spcBef>
                          <a:spcPts val="0"/>
                        </a:spcBef>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2369238738"/>
                  </a:ext>
                </a:extLst>
              </a:tr>
              <a:tr h="768565">
                <a:tc>
                  <a:txBody>
                    <a:bodyPr/>
                    <a:lstStyle/>
                    <a:p>
                      <a:pPr marL="0" marR="0" algn="r" rtl="1">
                        <a:lnSpc>
                          <a:spcPct val="107000"/>
                        </a:lnSpc>
                        <a:spcBef>
                          <a:spcPts val="0"/>
                        </a:spcBef>
                        <a:spcAft>
                          <a:spcPts val="800"/>
                        </a:spcAft>
                      </a:pPr>
                      <a:r>
                        <a:rPr lang="fa-IR" sz="1800" b="1" dirty="0">
                          <a:effectLst/>
                        </a:rPr>
                        <a:t>رشته تحصیلی:</a:t>
                      </a:r>
                      <a:endParaRPr lang="en-US" sz="1800" b="1" dirty="0">
                        <a:effectLst/>
                      </a:endParaRPr>
                    </a:p>
                    <a:p>
                      <a:pPr marL="0" marR="0" algn="r" rtl="1">
                        <a:spcBef>
                          <a:spcPts val="0"/>
                        </a:spcBef>
                        <a:spcAft>
                          <a:spcPts val="0"/>
                        </a:spcAft>
                      </a:pPr>
                      <a:r>
                        <a:rPr lang="fa-IR" sz="1800" b="1" dirty="0">
                          <a:effectLst/>
                        </a:rPr>
                        <a:t>گرافیک</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marL="0" marR="0" algn="r" rtl="0">
                        <a:lnSpc>
                          <a:spcPct val="107000"/>
                        </a:lnSpc>
                        <a:spcBef>
                          <a:spcPts val="0"/>
                        </a:spcBef>
                        <a:spcAft>
                          <a:spcPts val="800"/>
                        </a:spcAft>
                      </a:pPr>
                      <a:r>
                        <a:rPr lang="fa-IR" sz="1800" b="1" dirty="0">
                          <a:effectLst/>
                        </a:rPr>
                        <a:t>آخرین مدرک تحصیلی:</a:t>
                      </a:r>
                      <a:endParaRPr lang="en-US" sz="1800" b="1" dirty="0">
                        <a:effectLst/>
                      </a:endParaRPr>
                    </a:p>
                    <a:p>
                      <a:pPr marL="0" marR="0" algn="r" rtl="0">
                        <a:lnSpc>
                          <a:spcPct val="107000"/>
                        </a:lnSpc>
                        <a:spcBef>
                          <a:spcPts val="0"/>
                        </a:spcBef>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18077456"/>
                  </a:ext>
                </a:extLst>
              </a:tr>
              <a:tr h="768565">
                <a:tc gridSpan="2">
                  <a:txBody>
                    <a:bodyPr/>
                    <a:lstStyle/>
                    <a:p>
                      <a:pPr marL="0" marR="0" algn="r" rtl="1">
                        <a:lnSpc>
                          <a:spcPct val="107000"/>
                        </a:lnSpc>
                        <a:spcBef>
                          <a:spcPts val="0"/>
                        </a:spcBef>
                        <a:spcAft>
                          <a:spcPts val="800"/>
                        </a:spcAft>
                      </a:pPr>
                      <a:r>
                        <a:rPr lang="fa-IR" sz="1800" b="1" dirty="0">
                          <a:effectLst/>
                        </a:rPr>
                        <a:t>نحوه ارتباط با دانشگاه:</a:t>
                      </a:r>
                      <a:endParaRPr lang="en-US" sz="1800" b="1" dirty="0">
                        <a:effectLst/>
                      </a:endParaRPr>
                    </a:p>
                    <a:p>
                      <a:pPr marL="0" marR="0" algn="r" rtl="1">
                        <a:lnSpc>
                          <a:spcPct val="107000"/>
                        </a:lnSpc>
                        <a:spcBef>
                          <a:spcPts val="0"/>
                        </a:spcBef>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464234104"/>
                  </a:ext>
                </a:extLst>
              </a:tr>
              <a:tr h="718373">
                <a:tc gridSpan="2">
                  <a:txBody>
                    <a:bodyPr/>
                    <a:lstStyle/>
                    <a:p>
                      <a:pPr marL="0" marR="0" algn="r" rtl="1">
                        <a:lnSpc>
                          <a:spcPct val="107000"/>
                        </a:lnSpc>
                        <a:spcBef>
                          <a:spcPts val="0"/>
                        </a:spcBef>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3232609550"/>
                  </a:ext>
                </a:extLst>
              </a:tr>
            </a:tbl>
          </a:graphicData>
        </a:graphic>
      </p:graphicFrame>
      <p:graphicFrame>
        <p:nvGraphicFramePr>
          <p:cNvPr id="7" name="Table 6"/>
          <p:cNvGraphicFramePr>
            <a:graphicFrameLocks noGrp="1"/>
          </p:cNvGraphicFramePr>
          <p:nvPr>
            <p:extLst/>
          </p:nvPr>
        </p:nvGraphicFramePr>
        <p:xfrm>
          <a:off x="267180" y="617344"/>
          <a:ext cx="5708785" cy="2054479"/>
        </p:xfrm>
        <a:graphic>
          <a:graphicData uri="http://schemas.openxmlformats.org/drawingml/2006/table">
            <a:tbl>
              <a:tblPr rtl="1" firstRow="1" firstCol="1" bandRow="1">
                <a:tableStyleId>{1FECB4D8-DB02-4DC6-A0A2-4F2EBAE1DC90}</a:tableStyleId>
              </a:tblPr>
              <a:tblGrid>
                <a:gridCol w="5708785">
                  <a:extLst>
                    <a:ext uri="{9D8B030D-6E8A-4147-A177-3AD203B41FA5}">
                      <a16:colId xmlns:a16="http://schemas.microsoft.com/office/drawing/2014/main" val="1349485384"/>
                    </a:ext>
                  </a:extLst>
                </a:gridCol>
              </a:tblGrid>
              <a:tr h="797298">
                <a:tc>
                  <a:txBody>
                    <a:bodyPr/>
                    <a:lstStyle/>
                    <a:p>
                      <a:pPr marL="0" marR="0" algn="r" rtl="1">
                        <a:lnSpc>
                          <a:spcPct val="107000"/>
                        </a:lnSpc>
                        <a:spcBef>
                          <a:spcPts val="0"/>
                        </a:spcBef>
                        <a:spcAft>
                          <a:spcPts val="800"/>
                        </a:spcAft>
                      </a:pPr>
                      <a:r>
                        <a:rPr lang="fa-IR" sz="1800" dirty="0">
                          <a:solidFill>
                            <a:schemeClr val="tx1"/>
                          </a:solidFill>
                          <a:effectLst/>
                        </a:rPr>
                        <a:t>عنوان طرح:    </a:t>
                      </a:r>
                      <a:r>
                        <a:rPr lang="ar-SA" sz="1800" dirty="0">
                          <a:solidFill>
                            <a:schemeClr val="tx1"/>
                          </a:solidFill>
                          <a:effectLst/>
                        </a:rPr>
                        <a:t>کارهای دست ساز رزینی و چوبی میسازم . زیرلیوانی ، دیوارکوب و دکوری ، جاکلیدی ، دستبند و گردنبند ، گوشواره و .... کاملا ضد اب و محکم هستند و به هیچ عنوان لایه سخت انها سمی نیست .</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49956406"/>
                  </a:ext>
                </a:extLst>
              </a:tr>
              <a:tr h="797298">
                <a:tc>
                  <a:txBody>
                    <a:bodyPr/>
                    <a:lstStyle/>
                    <a:p>
                      <a:pPr marL="0" marR="0" algn="r" rtl="1">
                        <a:lnSpc>
                          <a:spcPct val="107000"/>
                        </a:lnSpc>
                        <a:spcBef>
                          <a:spcPts val="0"/>
                        </a:spcBef>
                        <a:spcAft>
                          <a:spcPts val="800"/>
                        </a:spcAft>
                      </a:pPr>
                      <a:r>
                        <a:rPr lang="fa-IR" sz="1800" dirty="0" smtClean="0">
                          <a:solidFill>
                            <a:schemeClr val="tx1"/>
                          </a:solidFill>
                          <a:effectLst/>
                        </a:rPr>
                        <a:t>کارهای </a:t>
                      </a:r>
                      <a:r>
                        <a:rPr lang="fa-IR" sz="1800" dirty="0">
                          <a:solidFill>
                            <a:schemeClr val="tx1"/>
                          </a:solidFill>
                          <a:effectLst/>
                        </a:rPr>
                        <a:t>دست ساز رزینی و چوبی میسازم . زیرلیوانی ، دیوارکوب و دکوری ، جاکلیدی ، دستبند و گردنبند ، گوشواره و .... کاملا ضد اب و محکم هستند و به هیچ عنوان لایه سخت انها سمی نیست .</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57813730"/>
                  </a:ext>
                </a:extLst>
              </a:tr>
              <a:tr h="256682">
                <a:tc>
                  <a:txBody>
                    <a:bodyPr/>
                    <a:lstStyle/>
                    <a:p>
                      <a:pPr marL="0" marR="0" algn="r" rtl="0">
                        <a:lnSpc>
                          <a:spcPct val="107000"/>
                        </a:lnSpc>
                        <a:spcBef>
                          <a:spcPts val="0"/>
                        </a:spcBef>
                        <a:spcAft>
                          <a:spcPts val="800"/>
                        </a:spcAft>
                      </a:pPr>
                      <a:r>
                        <a:rPr lang="fa-IR" sz="1800" dirty="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99239567"/>
                  </a:ext>
                </a:extLst>
              </a:tr>
            </a:tbl>
          </a:graphicData>
        </a:graphic>
      </p:graphicFrame>
      <p:pic>
        <p:nvPicPr>
          <p:cNvPr id="4097" name="Picture 24" descr="20211124_1844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639" y="2769328"/>
            <a:ext cx="3827415" cy="38274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PC-01\Documents\karvarzi\New folder\18\aca_1_uri-mh160067151328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4647" y="316337"/>
            <a:ext cx="1679503" cy="2078029"/>
          </a:xfrm>
          <a:prstGeom prst="rect">
            <a:avLst/>
          </a:prstGeom>
          <a:noFill/>
          <a:ln>
            <a:noFill/>
          </a:ln>
        </p:spPr>
      </p:pic>
    </p:spTree>
    <p:extLst>
      <p:ext uri="{BB962C8B-B14F-4D97-AF65-F5344CB8AC3E}">
        <p14:creationId xmlns:p14="http://schemas.microsoft.com/office/powerpoint/2010/main" val="3220296848"/>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4097"/>
                                        </p:tgtEl>
                                        <p:attrNameLst>
                                          <p:attrName>style.visibility</p:attrName>
                                        </p:attrNameLst>
                                      </p:cBhvr>
                                      <p:to>
                                        <p:strVal val="visible"/>
                                      </p:to>
                                    </p:set>
                                    <p:animEffect transition="in" filter="fade">
                                      <p:cBhvr>
                                        <p:cTn id="25" dur="500"/>
                                        <p:tgtEl>
                                          <p:spTgt spid="4097"/>
                                        </p:tgtEl>
                                      </p:cBhvr>
                                    </p:animEffect>
                                    <p:anim calcmode="lin" valueType="num">
                                      <p:cBhvr>
                                        <p:cTn id="26" dur="500" fill="hold"/>
                                        <p:tgtEl>
                                          <p:spTgt spid="4097"/>
                                        </p:tgtEl>
                                        <p:attrNameLst>
                                          <p:attrName>ppt_x</p:attrName>
                                        </p:attrNameLst>
                                      </p:cBhvr>
                                      <p:tavLst>
                                        <p:tav tm="0">
                                          <p:val>
                                            <p:strVal val="#ppt_x"/>
                                          </p:val>
                                        </p:tav>
                                        <p:tav tm="100000">
                                          <p:val>
                                            <p:strVal val="#ppt_x"/>
                                          </p:val>
                                        </p:tav>
                                      </p:tavLst>
                                    </p:anim>
                                    <p:anim calcmode="lin" valueType="num">
                                      <p:cBhvr>
                                        <p:cTn id="27" dur="500" fill="hold"/>
                                        <p:tgtEl>
                                          <p:spTgt spid="4097"/>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anim calcmode="lin" valueType="num">
                                      <p:cBhvr>
                                        <p:cTn id="38" dur="500" fill="hold"/>
                                        <p:tgtEl>
                                          <p:spTgt spid="8"/>
                                        </p:tgtEl>
                                        <p:attrNameLst>
                                          <p:attrName>ppt_x</p:attrName>
                                        </p:attrNameLst>
                                      </p:cBhvr>
                                      <p:tavLst>
                                        <p:tav tm="0">
                                          <p:val>
                                            <p:strVal val="#ppt_x"/>
                                          </p:val>
                                        </p:tav>
                                        <p:tav tm="100000">
                                          <p:val>
                                            <p:strVal val="#ppt_x"/>
                                          </p:val>
                                        </p:tav>
                                      </p:tavLst>
                                    </p:anim>
                                    <p:anim calcmode="lin" valueType="num">
                                      <p:cBhvr>
                                        <p:cTn id="3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3"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7"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026623103"/>
              </p:ext>
            </p:extLst>
          </p:nvPr>
        </p:nvGraphicFramePr>
        <p:xfrm>
          <a:off x="6208521" y="2925714"/>
          <a:ext cx="5352107" cy="3710218"/>
        </p:xfrm>
        <a:graphic>
          <a:graphicData uri="http://schemas.openxmlformats.org/drawingml/2006/table">
            <a:tbl>
              <a:tblPr rtl="1" firstRow="1" firstCol="1" bandRow="1">
                <a:tableStyleId>{793D81CF-94F2-401A-BA57-92F5A7B2D0C5}</a:tableStyleId>
              </a:tblPr>
              <a:tblGrid>
                <a:gridCol w="2370069">
                  <a:extLst>
                    <a:ext uri="{9D8B030D-6E8A-4147-A177-3AD203B41FA5}">
                      <a16:colId xmlns:a16="http://schemas.microsoft.com/office/drawing/2014/main" val="3322573392"/>
                    </a:ext>
                  </a:extLst>
                </a:gridCol>
                <a:gridCol w="2982038">
                  <a:extLst>
                    <a:ext uri="{9D8B030D-6E8A-4147-A177-3AD203B41FA5}">
                      <a16:colId xmlns:a16="http://schemas.microsoft.com/office/drawing/2014/main" val="1440482086"/>
                    </a:ext>
                  </a:extLst>
                </a:gridCol>
              </a:tblGrid>
              <a:tr h="1014488">
                <a:tc>
                  <a:txBody>
                    <a:bodyPr/>
                    <a:lstStyle/>
                    <a:p>
                      <a:pPr marL="0" marR="0" algn="r" rtl="1">
                        <a:lnSpc>
                          <a:spcPct val="107000"/>
                        </a:lnSpc>
                        <a:spcBef>
                          <a:spcPts val="0"/>
                        </a:spcBef>
                        <a:spcAft>
                          <a:spcPts val="800"/>
                        </a:spcAft>
                      </a:pPr>
                      <a:r>
                        <a:rPr lang="fa-IR" sz="1800" b="1" dirty="0">
                          <a:effectLst/>
                        </a:rPr>
                        <a:t>نام و نام خانوادگی:                   </a:t>
                      </a:r>
                      <a:endParaRPr lang="en-US" sz="1800" b="1" dirty="0">
                        <a:effectLst/>
                      </a:endParaRPr>
                    </a:p>
                    <a:p>
                      <a:pPr marL="0" marR="0" algn="r" rtl="1">
                        <a:lnSpc>
                          <a:spcPct val="107000"/>
                        </a:lnSpc>
                        <a:spcBef>
                          <a:spcPts val="0"/>
                        </a:spcBef>
                        <a:spcAft>
                          <a:spcPts val="800"/>
                        </a:spcAft>
                      </a:pPr>
                      <a:r>
                        <a:rPr lang="ar-SA" sz="1800" b="1" dirty="0">
                          <a:effectLst/>
                        </a:rPr>
                        <a:t>اعظم سعادت</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rtl="1">
                        <a:lnSpc>
                          <a:spcPct val="107000"/>
                        </a:lnSpc>
                        <a:spcBef>
                          <a:spcPts val="0"/>
                        </a:spcBef>
                        <a:spcAft>
                          <a:spcPts val="800"/>
                        </a:spcAft>
                      </a:pPr>
                      <a:r>
                        <a:rPr lang="fa-IR" sz="1800" b="1">
                          <a:effectLst/>
                        </a:rPr>
                        <a:t>نام مرکز آموزش :</a:t>
                      </a:r>
                      <a:endParaRPr lang="en-US" sz="1800" b="1">
                        <a:effectLst/>
                      </a:endParaRPr>
                    </a:p>
                    <a:p>
                      <a:pPr marL="0" marR="0" algn="r" rtl="0">
                        <a:lnSpc>
                          <a:spcPct val="107000"/>
                        </a:lnSpc>
                        <a:spcBef>
                          <a:spcPts val="0"/>
                        </a:spcBef>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201474227"/>
                  </a:ext>
                </a:extLst>
              </a:tr>
              <a:tr h="969933">
                <a:tc>
                  <a:txBody>
                    <a:bodyPr/>
                    <a:lstStyle/>
                    <a:p>
                      <a:pPr marL="0" marR="0" algn="r" rtl="1">
                        <a:lnSpc>
                          <a:spcPct val="107000"/>
                        </a:lnSpc>
                        <a:spcBef>
                          <a:spcPts val="0"/>
                        </a:spcBef>
                        <a:spcAft>
                          <a:spcPts val="800"/>
                        </a:spcAft>
                      </a:pPr>
                      <a:r>
                        <a:rPr lang="fa-IR" sz="1800" b="1" dirty="0">
                          <a:effectLst/>
                        </a:rPr>
                        <a:t>رشته تحصیلی:</a:t>
                      </a:r>
                      <a:endParaRPr lang="en-US" sz="1800" b="1" dirty="0">
                        <a:effectLst/>
                      </a:endParaRPr>
                    </a:p>
                    <a:p>
                      <a:pPr marL="0" marR="0" algn="r" rtl="1">
                        <a:spcBef>
                          <a:spcPts val="0"/>
                        </a:spcBef>
                        <a:spcAft>
                          <a:spcPts val="0"/>
                        </a:spcAft>
                      </a:pPr>
                      <a:r>
                        <a:rPr lang="fa-IR" sz="1800" b="1" dirty="0">
                          <a:effectLst/>
                        </a:rPr>
                        <a:t>معماری طراحی محیط داخلی</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marL="0" marR="0" algn="r" rtl="0">
                        <a:lnSpc>
                          <a:spcPct val="107000"/>
                        </a:lnSpc>
                        <a:spcBef>
                          <a:spcPts val="0"/>
                        </a:spcBef>
                        <a:spcAft>
                          <a:spcPts val="800"/>
                        </a:spcAft>
                      </a:pPr>
                      <a:r>
                        <a:rPr lang="fa-IR" sz="1800" b="1" dirty="0">
                          <a:effectLst/>
                        </a:rPr>
                        <a:t>آخرین مدرک تحصیلی:</a:t>
                      </a:r>
                      <a:endParaRPr lang="en-US" sz="1800" b="1" dirty="0">
                        <a:effectLst/>
                      </a:endParaRPr>
                    </a:p>
                    <a:p>
                      <a:pPr marL="0" marR="0" algn="r" rtl="0">
                        <a:lnSpc>
                          <a:spcPct val="107000"/>
                        </a:lnSpc>
                        <a:spcBef>
                          <a:spcPts val="0"/>
                        </a:spcBef>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719520315"/>
                  </a:ext>
                </a:extLst>
              </a:tr>
              <a:tr h="1014488">
                <a:tc gridSpan="2">
                  <a:txBody>
                    <a:bodyPr/>
                    <a:lstStyle/>
                    <a:p>
                      <a:pPr marL="0" marR="0" algn="r" rtl="1">
                        <a:lnSpc>
                          <a:spcPct val="107000"/>
                        </a:lnSpc>
                        <a:spcBef>
                          <a:spcPts val="0"/>
                        </a:spcBef>
                        <a:spcAft>
                          <a:spcPts val="800"/>
                        </a:spcAft>
                      </a:pPr>
                      <a:r>
                        <a:rPr lang="fa-IR" sz="1800" b="1" dirty="0">
                          <a:effectLst/>
                        </a:rPr>
                        <a:t>نحوه ارتباط با دانشگاه:</a:t>
                      </a:r>
                      <a:endParaRPr lang="en-US" sz="1800" b="1" dirty="0">
                        <a:effectLst/>
                      </a:endParaRPr>
                    </a:p>
                    <a:p>
                      <a:pPr marL="0" marR="0" algn="r" rtl="1">
                        <a:lnSpc>
                          <a:spcPct val="107000"/>
                        </a:lnSpc>
                        <a:spcBef>
                          <a:spcPts val="0"/>
                        </a:spcBef>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492066977"/>
                  </a:ext>
                </a:extLst>
              </a:tr>
              <a:tr h="711309">
                <a:tc gridSpan="2">
                  <a:txBody>
                    <a:bodyPr/>
                    <a:lstStyle/>
                    <a:p>
                      <a:pPr marL="0" marR="0" algn="r" rtl="1">
                        <a:lnSpc>
                          <a:spcPct val="107000"/>
                        </a:lnSpc>
                        <a:spcBef>
                          <a:spcPts val="0"/>
                        </a:spcBef>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702629017"/>
                  </a:ext>
                </a:extLst>
              </a:tr>
            </a:tbl>
          </a:graphicData>
        </a:graphic>
      </p:graphicFrame>
      <p:pic>
        <p:nvPicPr>
          <p:cNvPr id="8" name="Picture 7"/>
          <p:cNvPicPr>
            <a:picLocks noChangeAspect="1"/>
          </p:cNvPicPr>
          <p:nvPr/>
        </p:nvPicPr>
        <p:blipFill>
          <a:blip r:embed="rId2"/>
          <a:stretch>
            <a:fillRect/>
          </a:stretch>
        </p:blipFill>
        <p:spPr>
          <a:xfrm>
            <a:off x="10123716" y="287383"/>
            <a:ext cx="1619094" cy="2263251"/>
          </a:xfrm>
          <a:prstGeom prst="rect">
            <a:avLst/>
          </a:prstGeom>
        </p:spPr>
      </p:pic>
      <p:pic>
        <p:nvPicPr>
          <p:cNvPr id="5" name="Picture 4"/>
          <p:cNvPicPr>
            <a:picLocks noChangeAspect="1"/>
          </p:cNvPicPr>
          <p:nvPr/>
        </p:nvPicPr>
        <p:blipFill>
          <a:blip r:embed="rId3"/>
          <a:stretch>
            <a:fillRect/>
          </a:stretch>
        </p:blipFill>
        <p:spPr>
          <a:xfrm>
            <a:off x="836662" y="1862299"/>
            <a:ext cx="4727813" cy="4463438"/>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796747424"/>
              </p:ext>
            </p:extLst>
          </p:nvPr>
        </p:nvGraphicFramePr>
        <p:xfrm>
          <a:off x="836662" y="287384"/>
          <a:ext cx="4997133" cy="787632"/>
        </p:xfrm>
        <a:graphic>
          <a:graphicData uri="http://schemas.openxmlformats.org/drawingml/2006/table">
            <a:tbl>
              <a:tblPr rtl="1" firstRow="1" firstCol="1" bandRow="1">
                <a:tableStyleId>{1FECB4D8-DB02-4DC6-A0A2-4F2EBAE1DC90}</a:tableStyleId>
              </a:tblPr>
              <a:tblGrid>
                <a:gridCol w="4997133">
                  <a:extLst>
                    <a:ext uri="{9D8B030D-6E8A-4147-A177-3AD203B41FA5}">
                      <a16:colId xmlns:a16="http://schemas.microsoft.com/office/drawing/2014/main" val="1184951404"/>
                    </a:ext>
                  </a:extLst>
                </a:gridCol>
              </a:tblGrid>
              <a:tr h="201214">
                <a:tc>
                  <a:txBody>
                    <a:bodyPr/>
                    <a:lstStyle/>
                    <a:p>
                      <a:pPr algn="r" rtl="1">
                        <a:lnSpc>
                          <a:spcPct val="107000"/>
                        </a:lnSpc>
                        <a:spcAft>
                          <a:spcPts val="800"/>
                        </a:spcAft>
                      </a:pPr>
                      <a:r>
                        <a:rPr lang="fa-IR" sz="1800" dirty="0">
                          <a:solidFill>
                            <a:schemeClr val="tx1"/>
                          </a:solidFill>
                          <a:effectLst/>
                        </a:rPr>
                        <a:t>عنوان </a:t>
                      </a:r>
                      <a:r>
                        <a:rPr lang="fa-IR" sz="1800" dirty="0" smtClean="0">
                          <a:solidFill>
                            <a:schemeClr val="tx1"/>
                          </a:solidFill>
                          <a:effectLst/>
                        </a:rPr>
                        <a:t>طرح: طراحی</a:t>
                      </a:r>
                      <a:r>
                        <a:rPr lang="fa-IR" sz="1800" baseline="0" dirty="0" smtClean="0">
                          <a:solidFill>
                            <a:schemeClr val="tx1"/>
                          </a:solidFill>
                          <a:effectLst/>
                        </a:rPr>
                        <a:t> مذهبی و فرهنگی</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25699745"/>
                  </a:ext>
                </a:extLst>
              </a:tr>
              <a:tr h="508930">
                <a:tc>
                  <a:txBody>
                    <a:bodyPr/>
                    <a:lstStyle/>
                    <a:p>
                      <a:pPr algn="r" rtl="1">
                        <a:lnSpc>
                          <a:spcPct val="107000"/>
                        </a:lnSpc>
                        <a:spcAft>
                          <a:spcPts val="0"/>
                        </a:spcAft>
                      </a:pPr>
                      <a:r>
                        <a:rPr lang="en-US" sz="1800" dirty="0">
                          <a:solidFill>
                            <a:schemeClr val="tx1"/>
                          </a:solidFill>
                          <a:effectLst/>
                        </a:rPr>
                        <a:t> </a:t>
                      </a:r>
                      <a:r>
                        <a:rPr lang="fa-IR" sz="1800" dirty="0" smtClean="0">
                          <a:solidFill>
                            <a:schemeClr val="tx1"/>
                          </a:solidFill>
                          <a:effectLst/>
                        </a:rPr>
                        <a:t>طراحی</a:t>
                      </a:r>
                      <a:r>
                        <a:rPr lang="fa-IR" sz="1800" baseline="0" dirty="0" smtClean="0">
                          <a:solidFill>
                            <a:schemeClr val="tx1"/>
                          </a:solidFill>
                          <a:effectLst/>
                        </a:rPr>
                        <a:t> مذهبی و فرهنگی</a:t>
                      </a:r>
                    </a:p>
                  </a:txBody>
                  <a:tcPr marL="68580" marR="68580" marT="0" marB="0"/>
                </a:tc>
                <a:extLst>
                  <a:ext uri="{0D108BD9-81ED-4DB2-BD59-A6C34878D82A}">
                    <a16:rowId xmlns:a16="http://schemas.microsoft.com/office/drawing/2014/main" val="3333502392"/>
                  </a:ext>
                </a:extLst>
              </a:tr>
            </a:tbl>
          </a:graphicData>
        </a:graphic>
      </p:graphicFrame>
    </p:spTree>
    <p:extLst>
      <p:ext uri="{BB962C8B-B14F-4D97-AF65-F5344CB8AC3E}">
        <p14:creationId xmlns:p14="http://schemas.microsoft.com/office/powerpoint/2010/main" val="483517788"/>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anim calcmode="lin" valueType="num">
                                      <p:cBhvr>
                                        <p:cTn id="38" dur="500" fill="hold"/>
                                        <p:tgtEl>
                                          <p:spTgt spid="5"/>
                                        </p:tgtEl>
                                        <p:attrNameLst>
                                          <p:attrName>ppt_x</p:attrName>
                                        </p:attrNameLst>
                                      </p:cBhvr>
                                      <p:tavLst>
                                        <p:tav tm="0">
                                          <p:val>
                                            <p:strVal val="#ppt_x"/>
                                          </p:val>
                                        </p:tav>
                                        <p:tav tm="100000">
                                          <p:val>
                                            <p:strVal val="#ppt_x"/>
                                          </p:val>
                                        </p:tav>
                                      </p:tavLst>
                                    </p:anim>
                                    <p:anim calcmode="lin" valueType="num">
                                      <p:cBhvr>
                                        <p:cTn id="3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3"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163240047"/>
              </p:ext>
            </p:extLst>
          </p:nvPr>
        </p:nvGraphicFramePr>
        <p:xfrm>
          <a:off x="6208521" y="2925714"/>
          <a:ext cx="5352107" cy="3710218"/>
        </p:xfrm>
        <a:graphic>
          <a:graphicData uri="http://schemas.openxmlformats.org/drawingml/2006/table">
            <a:tbl>
              <a:tblPr rtl="1" firstRow="1" firstCol="1" bandRow="1">
                <a:tableStyleId>{793D81CF-94F2-401A-BA57-92F5A7B2D0C5}</a:tableStyleId>
              </a:tblPr>
              <a:tblGrid>
                <a:gridCol w="2370069">
                  <a:extLst>
                    <a:ext uri="{9D8B030D-6E8A-4147-A177-3AD203B41FA5}">
                      <a16:colId xmlns:a16="http://schemas.microsoft.com/office/drawing/2014/main" val="3322573392"/>
                    </a:ext>
                  </a:extLst>
                </a:gridCol>
                <a:gridCol w="2982038">
                  <a:extLst>
                    <a:ext uri="{9D8B030D-6E8A-4147-A177-3AD203B41FA5}">
                      <a16:colId xmlns:a16="http://schemas.microsoft.com/office/drawing/2014/main" val="1440482086"/>
                    </a:ext>
                  </a:extLst>
                </a:gridCol>
              </a:tblGrid>
              <a:tr h="1014488">
                <a:tc>
                  <a:txBody>
                    <a:bodyPr/>
                    <a:lstStyle/>
                    <a:p>
                      <a:pPr marL="0" marR="0" algn="r" rtl="1">
                        <a:lnSpc>
                          <a:spcPct val="107000"/>
                        </a:lnSpc>
                        <a:spcBef>
                          <a:spcPts val="0"/>
                        </a:spcBef>
                        <a:spcAft>
                          <a:spcPts val="800"/>
                        </a:spcAft>
                      </a:pPr>
                      <a:r>
                        <a:rPr lang="fa-IR" sz="1800" b="1" dirty="0">
                          <a:effectLst/>
                        </a:rPr>
                        <a:t>نام و نام خانوادگی:                   </a:t>
                      </a:r>
                      <a:endParaRPr lang="en-US" sz="1800" b="1" dirty="0">
                        <a:effectLst/>
                      </a:endParaRPr>
                    </a:p>
                    <a:p>
                      <a:pPr marL="0" marR="0" algn="r" rtl="1">
                        <a:lnSpc>
                          <a:spcPct val="107000"/>
                        </a:lnSpc>
                        <a:spcBef>
                          <a:spcPts val="0"/>
                        </a:spcBef>
                        <a:spcAft>
                          <a:spcPts val="800"/>
                        </a:spcAft>
                      </a:pPr>
                      <a:r>
                        <a:rPr lang="ar-SA" sz="1800" b="1" dirty="0">
                          <a:effectLst/>
                        </a:rPr>
                        <a:t>اعظم سعادت</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rtl="1">
                        <a:lnSpc>
                          <a:spcPct val="107000"/>
                        </a:lnSpc>
                        <a:spcBef>
                          <a:spcPts val="0"/>
                        </a:spcBef>
                        <a:spcAft>
                          <a:spcPts val="800"/>
                        </a:spcAft>
                      </a:pPr>
                      <a:r>
                        <a:rPr lang="fa-IR" sz="1800" b="1">
                          <a:effectLst/>
                        </a:rPr>
                        <a:t>نام مرکز آموزش :</a:t>
                      </a:r>
                      <a:endParaRPr lang="en-US" sz="1800" b="1">
                        <a:effectLst/>
                      </a:endParaRPr>
                    </a:p>
                    <a:p>
                      <a:pPr marL="0" marR="0" algn="r" rtl="0">
                        <a:lnSpc>
                          <a:spcPct val="107000"/>
                        </a:lnSpc>
                        <a:spcBef>
                          <a:spcPts val="0"/>
                        </a:spcBef>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201474227"/>
                  </a:ext>
                </a:extLst>
              </a:tr>
              <a:tr h="969933">
                <a:tc>
                  <a:txBody>
                    <a:bodyPr/>
                    <a:lstStyle/>
                    <a:p>
                      <a:pPr marL="0" marR="0" algn="r" rtl="1">
                        <a:lnSpc>
                          <a:spcPct val="107000"/>
                        </a:lnSpc>
                        <a:spcBef>
                          <a:spcPts val="0"/>
                        </a:spcBef>
                        <a:spcAft>
                          <a:spcPts val="800"/>
                        </a:spcAft>
                      </a:pPr>
                      <a:r>
                        <a:rPr lang="fa-IR" sz="1800" b="1" dirty="0">
                          <a:effectLst/>
                        </a:rPr>
                        <a:t>رشته تحصیلی:</a:t>
                      </a:r>
                      <a:endParaRPr lang="en-US" sz="1800" b="1" dirty="0">
                        <a:effectLst/>
                      </a:endParaRPr>
                    </a:p>
                    <a:p>
                      <a:pPr marL="0" marR="0" algn="r" rtl="1">
                        <a:spcBef>
                          <a:spcPts val="0"/>
                        </a:spcBef>
                        <a:spcAft>
                          <a:spcPts val="0"/>
                        </a:spcAft>
                      </a:pPr>
                      <a:r>
                        <a:rPr lang="fa-IR" sz="1800" b="1" dirty="0">
                          <a:effectLst/>
                        </a:rPr>
                        <a:t>معماری طراحی محیط داخلی</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marL="0" marR="0" algn="r" rtl="0">
                        <a:lnSpc>
                          <a:spcPct val="107000"/>
                        </a:lnSpc>
                        <a:spcBef>
                          <a:spcPts val="0"/>
                        </a:spcBef>
                        <a:spcAft>
                          <a:spcPts val="800"/>
                        </a:spcAft>
                      </a:pPr>
                      <a:r>
                        <a:rPr lang="fa-IR" sz="1800" b="1" dirty="0">
                          <a:effectLst/>
                        </a:rPr>
                        <a:t>آخرین مدرک تحصیلی:</a:t>
                      </a:r>
                      <a:endParaRPr lang="en-US" sz="1800" b="1" dirty="0">
                        <a:effectLst/>
                      </a:endParaRPr>
                    </a:p>
                    <a:p>
                      <a:pPr marL="0" marR="0" algn="r" rtl="0">
                        <a:lnSpc>
                          <a:spcPct val="107000"/>
                        </a:lnSpc>
                        <a:spcBef>
                          <a:spcPts val="0"/>
                        </a:spcBef>
                        <a:spcAft>
                          <a:spcPts val="800"/>
                        </a:spcAft>
                      </a:pPr>
                      <a:r>
                        <a:rPr lang="fa-IR" sz="1800" b="1" dirty="0">
                          <a:effectLst/>
                        </a:rPr>
                        <a:t> کارشناسی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719520315"/>
                  </a:ext>
                </a:extLst>
              </a:tr>
              <a:tr h="1014488">
                <a:tc gridSpan="2">
                  <a:txBody>
                    <a:bodyPr/>
                    <a:lstStyle/>
                    <a:p>
                      <a:pPr marL="0" marR="0" algn="r" rtl="1">
                        <a:lnSpc>
                          <a:spcPct val="107000"/>
                        </a:lnSpc>
                        <a:spcBef>
                          <a:spcPts val="0"/>
                        </a:spcBef>
                        <a:spcAft>
                          <a:spcPts val="800"/>
                        </a:spcAft>
                      </a:pPr>
                      <a:r>
                        <a:rPr lang="fa-IR" sz="1800" b="1" dirty="0">
                          <a:effectLst/>
                        </a:rPr>
                        <a:t>نحوه ارتباط با دانشگاه:</a:t>
                      </a:r>
                      <a:endParaRPr lang="en-US" sz="1800" b="1" dirty="0">
                        <a:effectLst/>
                      </a:endParaRPr>
                    </a:p>
                    <a:p>
                      <a:pPr marL="0" marR="0" algn="r" rtl="1">
                        <a:lnSpc>
                          <a:spcPct val="107000"/>
                        </a:lnSpc>
                        <a:spcBef>
                          <a:spcPts val="0"/>
                        </a:spcBef>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492066977"/>
                  </a:ext>
                </a:extLst>
              </a:tr>
              <a:tr h="711309">
                <a:tc gridSpan="2">
                  <a:txBody>
                    <a:bodyPr/>
                    <a:lstStyle/>
                    <a:p>
                      <a:pPr marL="0" marR="0" algn="r" rtl="1">
                        <a:lnSpc>
                          <a:spcPct val="107000"/>
                        </a:lnSpc>
                        <a:spcBef>
                          <a:spcPts val="0"/>
                        </a:spcBef>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702629017"/>
                  </a:ext>
                </a:extLst>
              </a:tr>
            </a:tbl>
          </a:graphicData>
        </a:graphic>
      </p:graphicFrame>
      <p:pic>
        <p:nvPicPr>
          <p:cNvPr id="6" name="Picture 5"/>
          <p:cNvPicPr>
            <a:picLocks noChangeAspect="1"/>
          </p:cNvPicPr>
          <p:nvPr/>
        </p:nvPicPr>
        <p:blipFill>
          <a:blip r:embed="rId2"/>
          <a:stretch>
            <a:fillRect/>
          </a:stretch>
        </p:blipFill>
        <p:spPr>
          <a:xfrm>
            <a:off x="10123716" y="287383"/>
            <a:ext cx="1619094" cy="2263251"/>
          </a:xfrm>
          <a:prstGeom prst="rect">
            <a:avLst/>
          </a:prstGeom>
        </p:spPr>
      </p:pic>
      <p:pic>
        <p:nvPicPr>
          <p:cNvPr id="4" name="Picture 3"/>
          <p:cNvPicPr>
            <a:picLocks noChangeAspect="1"/>
          </p:cNvPicPr>
          <p:nvPr/>
        </p:nvPicPr>
        <p:blipFill>
          <a:blip r:embed="rId3"/>
          <a:stretch>
            <a:fillRect/>
          </a:stretch>
        </p:blipFill>
        <p:spPr>
          <a:xfrm>
            <a:off x="441951" y="2925714"/>
            <a:ext cx="5359238" cy="246128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0674049"/>
              </p:ext>
            </p:extLst>
          </p:nvPr>
        </p:nvGraphicFramePr>
        <p:xfrm>
          <a:off x="836662" y="287384"/>
          <a:ext cx="4997133" cy="802427"/>
        </p:xfrm>
        <a:graphic>
          <a:graphicData uri="http://schemas.openxmlformats.org/drawingml/2006/table">
            <a:tbl>
              <a:tblPr rtl="1" firstRow="1" firstCol="1" bandRow="1">
                <a:tableStyleId>{1FECB4D8-DB02-4DC6-A0A2-4F2EBAE1DC90}</a:tableStyleId>
              </a:tblPr>
              <a:tblGrid>
                <a:gridCol w="4997133">
                  <a:extLst>
                    <a:ext uri="{9D8B030D-6E8A-4147-A177-3AD203B41FA5}">
                      <a16:colId xmlns:a16="http://schemas.microsoft.com/office/drawing/2014/main" val="1184951404"/>
                    </a:ext>
                  </a:extLst>
                </a:gridCol>
              </a:tblGrid>
              <a:tr h="201214">
                <a:tc>
                  <a:txBody>
                    <a:bodyPr/>
                    <a:lstStyle/>
                    <a:p>
                      <a:pPr algn="r" rtl="1">
                        <a:lnSpc>
                          <a:spcPct val="107000"/>
                        </a:lnSpc>
                        <a:spcAft>
                          <a:spcPts val="800"/>
                        </a:spcAft>
                      </a:pPr>
                      <a:r>
                        <a:rPr lang="fa-IR" sz="1800" dirty="0">
                          <a:solidFill>
                            <a:schemeClr val="tx1"/>
                          </a:solidFill>
                          <a:effectLst/>
                        </a:rPr>
                        <a:t>عنوان </a:t>
                      </a:r>
                      <a:r>
                        <a:rPr lang="fa-IR" sz="1800" dirty="0" smtClean="0">
                          <a:solidFill>
                            <a:schemeClr val="tx1"/>
                          </a:solidFill>
                          <a:effectLst/>
                        </a:rPr>
                        <a:t>طرح: طراحی</a:t>
                      </a:r>
                      <a:r>
                        <a:rPr lang="fa-IR" sz="1800" baseline="0" dirty="0" smtClean="0">
                          <a:solidFill>
                            <a:schemeClr val="tx1"/>
                          </a:solidFill>
                          <a:effectLst/>
                        </a:rPr>
                        <a:t> مذهبی و فرهنگی</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25699745"/>
                  </a:ext>
                </a:extLst>
              </a:tr>
              <a:tr h="508930">
                <a:tc>
                  <a:txBody>
                    <a:bodyPr/>
                    <a:lstStyle/>
                    <a:p>
                      <a:pPr algn="r" rtl="1">
                        <a:lnSpc>
                          <a:spcPct val="107000"/>
                        </a:lnSpc>
                        <a:spcAft>
                          <a:spcPts val="0"/>
                        </a:spcAft>
                      </a:pPr>
                      <a:r>
                        <a:rPr lang="en-US" sz="1800" dirty="0">
                          <a:solidFill>
                            <a:schemeClr val="tx1"/>
                          </a:solidFill>
                          <a:effectLst/>
                        </a:rPr>
                        <a:t> </a:t>
                      </a:r>
                      <a:r>
                        <a:rPr lang="fa-IR" sz="1800" dirty="0" smtClean="0">
                          <a:solidFill>
                            <a:schemeClr val="tx1"/>
                          </a:solidFill>
                          <a:effectLst/>
                        </a:rPr>
                        <a:t>طراحی</a:t>
                      </a:r>
                      <a:r>
                        <a:rPr lang="fa-IR" sz="1800" baseline="0" dirty="0" smtClean="0">
                          <a:solidFill>
                            <a:schemeClr val="tx1"/>
                          </a:solidFill>
                          <a:effectLst/>
                        </a:rPr>
                        <a:t> مذهبی و فرهنگی</a:t>
                      </a:r>
                    </a:p>
                  </a:txBody>
                  <a:tcPr marL="68580" marR="68580" marT="0" marB="0"/>
                </a:tc>
                <a:extLst>
                  <a:ext uri="{0D108BD9-81ED-4DB2-BD59-A6C34878D82A}">
                    <a16:rowId xmlns:a16="http://schemas.microsoft.com/office/drawing/2014/main" val="3333502392"/>
                  </a:ext>
                </a:extLst>
              </a:tr>
            </a:tbl>
          </a:graphicData>
        </a:graphic>
      </p:graphicFrame>
    </p:spTree>
    <p:extLst>
      <p:ext uri="{BB962C8B-B14F-4D97-AF65-F5344CB8AC3E}">
        <p14:creationId xmlns:p14="http://schemas.microsoft.com/office/powerpoint/2010/main" val="3739609277"/>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anim calcmode="lin" valueType="num">
                                      <p:cBhvr>
                                        <p:cTn id="38" dur="500" fill="hold"/>
                                        <p:tgtEl>
                                          <p:spTgt spid="4"/>
                                        </p:tgtEl>
                                        <p:attrNameLst>
                                          <p:attrName>ppt_x</p:attrName>
                                        </p:attrNameLst>
                                      </p:cBhvr>
                                      <p:tavLst>
                                        <p:tav tm="0">
                                          <p:val>
                                            <p:strVal val="#ppt_x"/>
                                          </p:val>
                                        </p:tav>
                                        <p:tav tm="100000">
                                          <p:val>
                                            <p:strVal val="#ppt_x"/>
                                          </p:val>
                                        </p:tav>
                                      </p:tavLst>
                                    </p:anim>
                                    <p:anim calcmode="lin" valueType="num">
                                      <p:cBhvr>
                                        <p:cTn id="3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823266743"/>
              </p:ext>
            </p:extLst>
          </p:nvPr>
        </p:nvGraphicFramePr>
        <p:xfrm>
          <a:off x="6208521" y="2925714"/>
          <a:ext cx="5352107" cy="3710218"/>
        </p:xfrm>
        <a:graphic>
          <a:graphicData uri="http://schemas.openxmlformats.org/drawingml/2006/table">
            <a:tbl>
              <a:tblPr rtl="1" firstRow="1" firstCol="1" bandRow="1">
                <a:tableStyleId>{793D81CF-94F2-401A-BA57-92F5A7B2D0C5}</a:tableStyleId>
              </a:tblPr>
              <a:tblGrid>
                <a:gridCol w="2370069">
                  <a:extLst>
                    <a:ext uri="{9D8B030D-6E8A-4147-A177-3AD203B41FA5}">
                      <a16:colId xmlns:a16="http://schemas.microsoft.com/office/drawing/2014/main" val="3322573392"/>
                    </a:ext>
                  </a:extLst>
                </a:gridCol>
                <a:gridCol w="2982038">
                  <a:extLst>
                    <a:ext uri="{9D8B030D-6E8A-4147-A177-3AD203B41FA5}">
                      <a16:colId xmlns:a16="http://schemas.microsoft.com/office/drawing/2014/main" val="1440482086"/>
                    </a:ext>
                  </a:extLst>
                </a:gridCol>
              </a:tblGrid>
              <a:tr h="1014488">
                <a:tc>
                  <a:txBody>
                    <a:bodyPr/>
                    <a:lstStyle/>
                    <a:p>
                      <a:pPr marL="0" marR="0" algn="r" rtl="1">
                        <a:lnSpc>
                          <a:spcPct val="107000"/>
                        </a:lnSpc>
                        <a:spcBef>
                          <a:spcPts val="0"/>
                        </a:spcBef>
                        <a:spcAft>
                          <a:spcPts val="800"/>
                        </a:spcAft>
                      </a:pPr>
                      <a:r>
                        <a:rPr lang="fa-IR" sz="1800" b="1" dirty="0">
                          <a:effectLst/>
                        </a:rPr>
                        <a:t>نام و نام خانوادگی:                   </a:t>
                      </a:r>
                      <a:endParaRPr lang="en-US" sz="1800" b="1" dirty="0">
                        <a:effectLst/>
                      </a:endParaRPr>
                    </a:p>
                    <a:p>
                      <a:pPr marL="0" marR="0" algn="r" rtl="1">
                        <a:lnSpc>
                          <a:spcPct val="107000"/>
                        </a:lnSpc>
                        <a:spcBef>
                          <a:spcPts val="0"/>
                        </a:spcBef>
                        <a:spcAft>
                          <a:spcPts val="800"/>
                        </a:spcAft>
                      </a:pPr>
                      <a:r>
                        <a:rPr lang="fa-IR" sz="1800" b="1" dirty="0" smtClean="0">
                          <a:effectLst/>
                        </a:rPr>
                        <a:t>غزاله سادات مدیری بیدگلی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rtl="1">
                        <a:lnSpc>
                          <a:spcPct val="107000"/>
                        </a:lnSpc>
                        <a:spcBef>
                          <a:spcPts val="0"/>
                        </a:spcBef>
                        <a:spcAft>
                          <a:spcPts val="800"/>
                        </a:spcAft>
                      </a:pPr>
                      <a:r>
                        <a:rPr lang="fa-IR" sz="1800" b="1">
                          <a:effectLst/>
                        </a:rPr>
                        <a:t>نام مرکز آموزش :</a:t>
                      </a:r>
                      <a:endParaRPr lang="en-US" sz="1800" b="1">
                        <a:effectLst/>
                      </a:endParaRPr>
                    </a:p>
                    <a:p>
                      <a:pPr marL="0" marR="0" algn="r" rtl="0">
                        <a:lnSpc>
                          <a:spcPct val="107000"/>
                        </a:lnSpc>
                        <a:spcBef>
                          <a:spcPts val="0"/>
                        </a:spcBef>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201474227"/>
                  </a:ext>
                </a:extLst>
              </a:tr>
              <a:tr h="969933">
                <a:tc>
                  <a:txBody>
                    <a:bodyPr/>
                    <a:lstStyle/>
                    <a:p>
                      <a:pPr marL="0" marR="0" algn="r" rtl="1">
                        <a:lnSpc>
                          <a:spcPct val="107000"/>
                        </a:lnSpc>
                        <a:spcBef>
                          <a:spcPts val="0"/>
                        </a:spcBef>
                        <a:spcAft>
                          <a:spcPts val="800"/>
                        </a:spcAft>
                      </a:pPr>
                      <a:r>
                        <a:rPr lang="fa-IR" sz="1800" b="1" dirty="0">
                          <a:effectLst/>
                        </a:rPr>
                        <a:t>رشته تحصیلی:</a:t>
                      </a:r>
                      <a:endParaRPr lang="en-US" sz="1800" b="1" dirty="0">
                        <a:effectLst/>
                      </a:endParaRPr>
                    </a:p>
                    <a:p>
                      <a:pPr marL="0" marR="0" algn="r" rtl="1">
                        <a:spcBef>
                          <a:spcPts val="0"/>
                        </a:spcBef>
                        <a:spcAft>
                          <a:spcPts val="0"/>
                        </a:spcAft>
                      </a:pPr>
                      <a:r>
                        <a:rPr lang="fa-IR" sz="1800" b="1" dirty="0" smtClean="0">
                          <a:effectLst/>
                        </a:rPr>
                        <a:t>گرافیک</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marL="0" marR="0" algn="r" rtl="0">
                        <a:lnSpc>
                          <a:spcPct val="107000"/>
                        </a:lnSpc>
                        <a:spcBef>
                          <a:spcPts val="0"/>
                        </a:spcBef>
                        <a:spcAft>
                          <a:spcPts val="800"/>
                        </a:spcAft>
                      </a:pPr>
                      <a:r>
                        <a:rPr lang="fa-IR" sz="1800" b="1" dirty="0">
                          <a:effectLst/>
                        </a:rPr>
                        <a:t>آخرین مدرک تحصیلی:</a:t>
                      </a:r>
                      <a:endParaRPr lang="en-US" sz="1800" b="1" dirty="0">
                        <a:effectLst/>
                      </a:endParaRPr>
                    </a:p>
                    <a:p>
                      <a:pPr marL="0" marR="0" algn="r" rtl="0">
                        <a:lnSpc>
                          <a:spcPct val="107000"/>
                        </a:lnSpc>
                        <a:spcBef>
                          <a:spcPts val="0"/>
                        </a:spcBef>
                        <a:spcAft>
                          <a:spcPts val="800"/>
                        </a:spcAft>
                      </a:pPr>
                      <a:r>
                        <a:rPr lang="fa-IR" sz="1800" b="1" dirty="0">
                          <a:effectLst/>
                        </a:rPr>
                        <a:t> </a:t>
                      </a:r>
                      <a:r>
                        <a:rPr lang="fa-IR" sz="1800" b="1" dirty="0" smtClean="0">
                          <a:effectLst/>
                        </a:rPr>
                        <a:t>کاردانی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719520315"/>
                  </a:ext>
                </a:extLst>
              </a:tr>
              <a:tr h="1014488">
                <a:tc gridSpan="2">
                  <a:txBody>
                    <a:bodyPr/>
                    <a:lstStyle/>
                    <a:p>
                      <a:pPr marL="0" marR="0" algn="r" rtl="1">
                        <a:lnSpc>
                          <a:spcPct val="107000"/>
                        </a:lnSpc>
                        <a:spcBef>
                          <a:spcPts val="0"/>
                        </a:spcBef>
                        <a:spcAft>
                          <a:spcPts val="800"/>
                        </a:spcAft>
                      </a:pPr>
                      <a:r>
                        <a:rPr lang="fa-IR" sz="1800" b="1" dirty="0">
                          <a:effectLst/>
                        </a:rPr>
                        <a:t>نحوه ارتباط با دانشگاه:</a:t>
                      </a:r>
                      <a:endParaRPr lang="en-US" sz="1800" b="1" dirty="0">
                        <a:effectLst/>
                      </a:endParaRPr>
                    </a:p>
                    <a:p>
                      <a:pPr marL="0" marR="0" algn="r" rtl="1">
                        <a:lnSpc>
                          <a:spcPct val="107000"/>
                        </a:lnSpc>
                        <a:spcBef>
                          <a:spcPts val="0"/>
                        </a:spcBef>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492066977"/>
                  </a:ext>
                </a:extLst>
              </a:tr>
              <a:tr h="711309">
                <a:tc gridSpan="2">
                  <a:txBody>
                    <a:bodyPr/>
                    <a:lstStyle/>
                    <a:p>
                      <a:pPr marL="0" marR="0" algn="r" rtl="1">
                        <a:lnSpc>
                          <a:spcPct val="107000"/>
                        </a:lnSpc>
                        <a:spcBef>
                          <a:spcPts val="0"/>
                        </a:spcBef>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702629017"/>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91801306"/>
              </p:ext>
            </p:extLst>
          </p:nvPr>
        </p:nvGraphicFramePr>
        <p:xfrm>
          <a:off x="928688" y="261335"/>
          <a:ext cx="4997133" cy="998416"/>
        </p:xfrm>
        <a:graphic>
          <a:graphicData uri="http://schemas.openxmlformats.org/drawingml/2006/table">
            <a:tbl>
              <a:tblPr rtl="1" firstRow="1" firstCol="1" bandRow="1">
                <a:tableStyleId>{1FECB4D8-DB02-4DC6-A0A2-4F2EBAE1DC90}</a:tableStyleId>
              </a:tblPr>
              <a:tblGrid>
                <a:gridCol w="4997133">
                  <a:extLst>
                    <a:ext uri="{9D8B030D-6E8A-4147-A177-3AD203B41FA5}">
                      <a16:colId xmlns:a16="http://schemas.microsoft.com/office/drawing/2014/main" val="2466846219"/>
                    </a:ext>
                  </a:extLst>
                </a:gridCol>
              </a:tblGrid>
              <a:tr h="276759">
                <a:tc>
                  <a:txBody>
                    <a:bodyPr/>
                    <a:lstStyle/>
                    <a:p>
                      <a:pPr algn="r" rtl="1">
                        <a:lnSpc>
                          <a:spcPct val="107000"/>
                        </a:lnSpc>
                        <a:spcAft>
                          <a:spcPts val="800"/>
                        </a:spcAft>
                      </a:pPr>
                      <a:r>
                        <a:rPr lang="fa-IR" sz="1800" dirty="0">
                          <a:solidFill>
                            <a:schemeClr val="tx1"/>
                          </a:solidFill>
                          <a:effectLst/>
                        </a:rPr>
                        <a:t>عنوان </a:t>
                      </a:r>
                      <a:r>
                        <a:rPr lang="fa-IR" sz="1800" dirty="0" smtClean="0">
                          <a:solidFill>
                            <a:schemeClr val="tx1"/>
                          </a:solidFill>
                          <a:effectLst/>
                        </a:rPr>
                        <a:t>طرح: بروشور تقویم</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31927903"/>
                  </a:ext>
                </a:extLst>
              </a:tr>
              <a:tr h="704919">
                <a:tc>
                  <a:txBody>
                    <a:bodyPr/>
                    <a:lstStyle/>
                    <a:p>
                      <a:pPr algn="r" rtl="1">
                        <a:lnSpc>
                          <a:spcPct val="107000"/>
                        </a:lnSpc>
                        <a:spcAft>
                          <a:spcPts val="0"/>
                        </a:spcAft>
                      </a:pPr>
                      <a:r>
                        <a:rPr lang="en-US" sz="1800" dirty="0">
                          <a:solidFill>
                            <a:schemeClr val="tx1"/>
                          </a:solidFill>
                          <a:effectLst/>
                        </a:rPr>
                        <a:t> </a:t>
                      </a:r>
                    </a:p>
                    <a:p>
                      <a:pPr algn="r" rtl="1">
                        <a:lnSpc>
                          <a:spcPct val="107000"/>
                        </a:lnSpc>
                        <a:spcAft>
                          <a:spcPts val="0"/>
                        </a:spcAft>
                      </a:pPr>
                      <a:r>
                        <a:rPr lang="fa-IR" sz="1800" baseline="0" dirty="0" smtClean="0">
                          <a:solidFill>
                            <a:schemeClr val="tx1"/>
                          </a:solidFill>
                          <a:effectLst/>
                        </a:rPr>
                        <a:t>طراحی تقویم چهار فصل</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10321863"/>
                  </a:ext>
                </a:extLst>
              </a:tr>
            </a:tbl>
          </a:graphicData>
        </a:graphic>
      </p:graphicFrame>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0080" y="1612539"/>
            <a:ext cx="2818301" cy="205952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271" y="1612539"/>
            <a:ext cx="2809701" cy="205324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5672" y="3961927"/>
            <a:ext cx="2818301" cy="205952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271" y="3961927"/>
            <a:ext cx="2809701" cy="205324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5025" y="209506"/>
            <a:ext cx="1778630" cy="2351409"/>
          </a:xfrm>
          <a:prstGeom prst="rect">
            <a:avLst/>
          </a:prstGeom>
        </p:spPr>
      </p:pic>
    </p:spTree>
    <p:extLst>
      <p:ext uri="{BB962C8B-B14F-4D97-AF65-F5344CB8AC3E}">
        <p14:creationId xmlns:p14="http://schemas.microsoft.com/office/powerpoint/2010/main" val="4080986741"/>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5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5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50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anim calcmode="lin" valueType="num">
                                      <p:cBhvr>
                                        <p:cTn id="41" dur="500" fill="hold"/>
                                        <p:tgtEl>
                                          <p:spTgt spid="10"/>
                                        </p:tgtEl>
                                        <p:attrNameLst>
                                          <p:attrName>ppt_x</p:attrName>
                                        </p:attrNameLst>
                                      </p:cBhvr>
                                      <p:tavLst>
                                        <p:tav tm="0">
                                          <p:val>
                                            <p:strVal val="#ppt_x"/>
                                          </p:val>
                                        </p:tav>
                                        <p:tav tm="100000">
                                          <p:val>
                                            <p:strVal val="#ppt_x"/>
                                          </p:val>
                                        </p:tav>
                                      </p:tavLst>
                                    </p:anim>
                                    <p:anim calcmode="lin" valueType="num">
                                      <p:cBhvr>
                                        <p:cTn id="42" dur="5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50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anim calcmode="lin" valueType="num">
                                      <p:cBhvr>
                                        <p:cTn id="46" dur="500" fill="hold"/>
                                        <p:tgtEl>
                                          <p:spTgt spid="11"/>
                                        </p:tgtEl>
                                        <p:attrNameLst>
                                          <p:attrName>ppt_x</p:attrName>
                                        </p:attrNameLst>
                                      </p:cBhvr>
                                      <p:tavLst>
                                        <p:tav tm="0">
                                          <p:val>
                                            <p:strVal val="#ppt_x"/>
                                          </p:val>
                                        </p:tav>
                                        <p:tav tm="100000">
                                          <p:val>
                                            <p:strVal val="#ppt_x"/>
                                          </p:val>
                                        </p:tav>
                                      </p:tavLst>
                                    </p:anim>
                                    <p:anim calcmode="lin" valueType="num">
                                      <p:cBhvr>
                                        <p:cTn id="47" dur="5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50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anim calcmode="lin" valueType="num">
                                      <p:cBhvr>
                                        <p:cTn id="51" dur="500" fill="hold"/>
                                        <p:tgtEl>
                                          <p:spTgt spid="12"/>
                                        </p:tgtEl>
                                        <p:attrNameLst>
                                          <p:attrName>ppt_x</p:attrName>
                                        </p:attrNameLst>
                                      </p:cBhvr>
                                      <p:tavLst>
                                        <p:tav tm="0">
                                          <p:val>
                                            <p:strVal val="#ppt_x"/>
                                          </p:val>
                                        </p:tav>
                                        <p:tav tm="100000">
                                          <p:val>
                                            <p:strVal val="#ppt_x"/>
                                          </p:val>
                                        </p:tav>
                                      </p:tavLst>
                                    </p:anim>
                                    <p:anim calcmode="lin" valueType="num">
                                      <p:cBhvr>
                                        <p:cTn id="5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873683228"/>
              </p:ext>
            </p:extLst>
          </p:nvPr>
        </p:nvGraphicFramePr>
        <p:xfrm>
          <a:off x="6208521" y="2925714"/>
          <a:ext cx="5352107" cy="3710218"/>
        </p:xfrm>
        <a:graphic>
          <a:graphicData uri="http://schemas.openxmlformats.org/drawingml/2006/table">
            <a:tbl>
              <a:tblPr rtl="1" firstRow="1" firstCol="1" bandRow="1">
                <a:tableStyleId>{793D81CF-94F2-401A-BA57-92F5A7B2D0C5}</a:tableStyleId>
              </a:tblPr>
              <a:tblGrid>
                <a:gridCol w="2370069">
                  <a:extLst>
                    <a:ext uri="{9D8B030D-6E8A-4147-A177-3AD203B41FA5}">
                      <a16:colId xmlns:a16="http://schemas.microsoft.com/office/drawing/2014/main" val="3322573392"/>
                    </a:ext>
                  </a:extLst>
                </a:gridCol>
                <a:gridCol w="2982038">
                  <a:extLst>
                    <a:ext uri="{9D8B030D-6E8A-4147-A177-3AD203B41FA5}">
                      <a16:colId xmlns:a16="http://schemas.microsoft.com/office/drawing/2014/main" val="1440482086"/>
                    </a:ext>
                  </a:extLst>
                </a:gridCol>
              </a:tblGrid>
              <a:tr h="1014488">
                <a:tc>
                  <a:txBody>
                    <a:bodyPr/>
                    <a:lstStyle/>
                    <a:p>
                      <a:pPr marL="0" marR="0" algn="r" rtl="1">
                        <a:lnSpc>
                          <a:spcPct val="107000"/>
                        </a:lnSpc>
                        <a:spcBef>
                          <a:spcPts val="0"/>
                        </a:spcBef>
                        <a:spcAft>
                          <a:spcPts val="800"/>
                        </a:spcAft>
                      </a:pPr>
                      <a:r>
                        <a:rPr lang="fa-IR" sz="1800" b="1" dirty="0">
                          <a:effectLst/>
                        </a:rPr>
                        <a:t>نام و نام خانوادگی:                   </a:t>
                      </a:r>
                      <a:endParaRPr lang="en-US" sz="1800" b="1" dirty="0">
                        <a:effectLst/>
                      </a:endParaRPr>
                    </a:p>
                    <a:p>
                      <a:pPr marL="0" marR="0" algn="r" rtl="1">
                        <a:lnSpc>
                          <a:spcPct val="107000"/>
                        </a:lnSpc>
                        <a:spcBef>
                          <a:spcPts val="0"/>
                        </a:spcBef>
                        <a:spcAft>
                          <a:spcPts val="800"/>
                        </a:spcAft>
                      </a:pPr>
                      <a:r>
                        <a:rPr lang="fa-IR" sz="1800" b="1" dirty="0" smtClean="0">
                          <a:effectLst/>
                        </a:rPr>
                        <a:t>غزاله سادات مدیری بیدگلی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rtl="1">
                        <a:lnSpc>
                          <a:spcPct val="107000"/>
                        </a:lnSpc>
                        <a:spcBef>
                          <a:spcPts val="0"/>
                        </a:spcBef>
                        <a:spcAft>
                          <a:spcPts val="800"/>
                        </a:spcAft>
                      </a:pPr>
                      <a:r>
                        <a:rPr lang="fa-IR" sz="1800" b="1">
                          <a:effectLst/>
                        </a:rPr>
                        <a:t>نام مرکز آموزش :</a:t>
                      </a:r>
                      <a:endParaRPr lang="en-US" sz="1800" b="1">
                        <a:effectLst/>
                      </a:endParaRPr>
                    </a:p>
                    <a:p>
                      <a:pPr marL="0" marR="0" algn="r" rtl="0">
                        <a:lnSpc>
                          <a:spcPct val="107000"/>
                        </a:lnSpc>
                        <a:spcBef>
                          <a:spcPts val="0"/>
                        </a:spcBef>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201474227"/>
                  </a:ext>
                </a:extLst>
              </a:tr>
              <a:tr h="969933">
                <a:tc>
                  <a:txBody>
                    <a:bodyPr/>
                    <a:lstStyle/>
                    <a:p>
                      <a:pPr marL="0" marR="0" algn="r" rtl="1">
                        <a:lnSpc>
                          <a:spcPct val="107000"/>
                        </a:lnSpc>
                        <a:spcBef>
                          <a:spcPts val="0"/>
                        </a:spcBef>
                        <a:spcAft>
                          <a:spcPts val="800"/>
                        </a:spcAft>
                      </a:pPr>
                      <a:r>
                        <a:rPr lang="fa-IR" sz="1800" b="1" dirty="0">
                          <a:effectLst/>
                        </a:rPr>
                        <a:t>رشته تحصیلی:</a:t>
                      </a:r>
                      <a:endParaRPr lang="en-US" sz="1800" b="1" dirty="0">
                        <a:effectLst/>
                      </a:endParaRPr>
                    </a:p>
                    <a:p>
                      <a:pPr marL="0" marR="0" algn="r" rtl="1">
                        <a:spcBef>
                          <a:spcPts val="0"/>
                        </a:spcBef>
                        <a:spcAft>
                          <a:spcPts val="0"/>
                        </a:spcAft>
                      </a:pPr>
                      <a:r>
                        <a:rPr lang="fa-IR" sz="1800" b="1" dirty="0" smtClean="0">
                          <a:effectLst/>
                        </a:rPr>
                        <a:t>گرافیک</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marL="0" marR="0" algn="r" rtl="0">
                        <a:lnSpc>
                          <a:spcPct val="107000"/>
                        </a:lnSpc>
                        <a:spcBef>
                          <a:spcPts val="0"/>
                        </a:spcBef>
                        <a:spcAft>
                          <a:spcPts val="800"/>
                        </a:spcAft>
                      </a:pPr>
                      <a:r>
                        <a:rPr lang="fa-IR" sz="1800" b="1" dirty="0">
                          <a:effectLst/>
                        </a:rPr>
                        <a:t>آخرین مدرک تحصیلی:</a:t>
                      </a:r>
                      <a:endParaRPr lang="en-US" sz="1800" b="1" dirty="0">
                        <a:effectLst/>
                      </a:endParaRPr>
                    </a:p>
                    <a:p>
                      <a:pPr marL="0" marR="0" algn="r" rtl="0">
                        <a:lnSpc>
                          <a:spcPct val="107000"/>
                        </a:lnSpc>
                        <a:spcBef>
                          <a:spcPts val="0"/>
                        </a:spcBef>
                        <a:spcAft>
                          <a:spcPts val="800"/>
                        </a:spcAft>
                      </a:pPr>
                      <a:r>
                        <a:rPr lang="fa-IR" sz="1800" b="1" dirty="0">
                          <a:effectLst/>
                        </a:rPr>
                        <a:t> </a:t>
                      </a:r>
                      <a:r>
                        <a:rPr lang="fa-IR" sz="1800" b="1" dirty="0" smtClean="0">
                          <a:effectLst/>
                        </a:rPr>
                        <a:t>کاردانی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719520315"/>
                  </a:ext>
                </a:extLst>
              </a:tr>
              <a:tr h="1014488">
                <a:tc gridSpan="2">
                  <a:txBody>
                    <a:bodyPr/>
                    <a:lstStyle/>
                    <a:p>
                      <a:pPr marL="0" marR="0" algn="r" rtl="1">
                        <a:lnSpc>
                          <a:spcPct val="107000"/>
                        </a:lnSpc>
                        <a:spcBef>
                          <a:spcPts val="0"/>
                        </a:spcBef>
                        <a:spcAft>
                          <a:spcPts val="800"/>
                        </a:spcAft>
                      </a:pPr>
                      <a:r>
                        <a:rPr lang="fa-IR" sz="1800" b="1" dirty="0">
                          <a:effectLst/>
                        </a:rPr>
                        <a:t>نحوه ارتباط با دانشگاه:</a:t>
                      </a:r>
                      <a:endParaRPr lang="en-US" sz="1800" b="1" dirty="0">
                        <a:effectLst/>
                      </a:endParaRPr>
                    </a:p>
                    <a:p>
                      <a:pPr marL="0" marR="0" algn="r" rtl="1">
                        <a:lnSpc>
                          <a:spcPct val="107000"/>
                        </a:lnSpc>
                        <a:spcBef>
                          <a:spcPts val="0"/>
                        </a:spcBef>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492066977"/>
                  </a:ext>
                </a:extLst>
              </a:tr>
              <a:tr h="711309">
                <a:tc gridSpan="2">
                  <a:txBody>
                    <a:bodyPr/>
                    <a:lstStyle/>
                    <a:p>
                      <a:pPr marL="0" marR="0" algn="r" rtl="1">
                        <a:lnSpc>
                          <a:spcPct val="107000"/>
                        </a:lnSpc>
                        <a:spcBef>
                          <a:spcPts val="0"/>
                        </a:spcBef>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702629017"/>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45300237"/>
              </p:ext>
            </p:extLst>
          </p:nvPr>
        </p:nvGraphicFramePr>
        <p:xfrm>
          <a:off x="945314" y="245965"/>
          <a:ext cx="4997133" cy="998416"/>
        </p:xfrm>
        <a:graphic>
          <a:graphicData uri="http://schemas.openxmlformats.org/drawingml/2006/table">
            <a:tbl>
              <a:tblPr rtl="1" firstRow="1" firstCol="1" bandRow="1">
                <a:tableStyleId>{1FECB4D8-DB02-4DC6-A0A2-4F2EBAE1DC90}</a:tableStyleId>
              </a:tblPr>
              <a:tblGrid>
                <a:gridCol w="4997133">
                  <a:extLst>
                    <a:ext uri="{9D8B030D-6E8A-4147-A177-3AD203B41FA5}">
                      <a16:colId xmlns:a16="http://schemas.microsoft.com/office/drawing/2014/main" val="2466846219"/>
                    </a:ext>
                  </a:extLst>
                </a:gridCol>
              </a:tblGrid>
              <a:tr h="276759">
                <a:tc>
                  <a:txBody>
                    <a:bodyPr/>
                    <a:lstStyle/>
                    <a:p>
                      <a:pPr algn="r" rtl="1">
                        <a:lnSpc>
                          <a:spcPct val="107000"/>
                        </a:lnSpc>
                        <a:spcAft>
                          <a:spcPts val="800"/>
                        </a:spcAft>
                      </a:pPr>
                      <a:r>
                        <a:rPr lang="fa-IR" sz="1800" dirty="0">
                          <a:solidFill>
                            <a:schemeClr val="tx1"/>
                          </a:solidFill>
                          <a:effectLst/>
                        </a:rPr>
                        <a:t>عنوان </a:t>
                      </a:r>
                      <a:r>
                        <a:rPr lang="fa-IR" sz="1800" dirty="0" smtClean="0">
                          <a:solidFill>
                            <a:schemeClr val="tx1"/>
                          </a:solidFill>
                          <a:effectLst/>
                        </a:rPr>
                        <a:t>طرح:تصویر</a:t>
                      </a:r>
                      <a:r>
                        <a:rPr lang="fa-IR" sz="1800" baseline="0" dirty="0" smtClean="0">
                          <a:solidFill>
                            <a:schemeClr val="tx1"/>
                          </a:solidFill>
                          <a:effectLst/>
                        </a:rPr>
                        <a:t> سازی دستی</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31927903"/>
                  </a:ext>
                </a:extLst>
              </a:tr>
              <a:tr h="704919">
                <a:tc>
                  <a:txBody>
                    <a:bodyPr/>
                    <a:lstStyle/>
                    <a:p>
                      <a:pPr algn="r" rtl="1">
                        <a:lnSpc>
                          <a:spcPct val="107000"/>
                        </a:lnSpc>
                        <a:spcAft>
                          <a:spcPts val="0"/>
                        </a:spcAft>
                      </a:pPr>
                      <a:r>
                        <a:rPr lang="en-US" sz="1800" dirty="0">
                          <a:solidFill>
                            <a:schemeClr val="tx1"/>
                          </a:solidFill>
                          <a:effectLst/>
                        </a:rPr>
                        <a:t> </a:t>
                      </a:r>
                    </a:p>
                    <a:p>
                      <a:pPr algn="r" rtl="1">
                        <a:lnSpc>
                          <a:spcPct val="107000"/>
                        </a:lnSpc>
                        <a:spcAft>
                          <a:spcPts val="0"/>
                        </a:spcAft>
                      </a:pPr>
                      <a:r>
                        <a:rPr lang="fa-IR" sz="1800" baseline="0" dirty="0" smtClean="0">
                          <a:solidFill>
                            <a:schemeClr val="tx1"/>
                          </a:solidFill>
                          <a:effectLst/>
                        </a:rPr>
                        <a:t>برای رده سنی 5 تا 10 سال</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10321863"/>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2343" y="1475551"/>
            <a:ext cx="3498191" cy="262364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5025" y="209506"/>
            <a:ext cx="1778630" cy="235140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004" y="4492912"/>
            <a:ext cx="3843390" cy="216366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656" y="1359966"/>
            <a:ext cx="1460392" cy="3002566"/>
          </a:xfrm>
          <a:prstGeom prst="rect">
            <a:avLst/>
          </a:prstGeom>
        </p:spPr>
      </p:pic>
    </p:spTree>
    <p:extLst>
      <p:ext uri="{BB962C8B-B14F-4D97-AF65-F5344CB8AC3E}">
        <p14:creationId xmlns:p14="http://schemas.microsoft.com/office/powerpoint/2010/main" val="369587069"/>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5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50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anim calcmode="lin" valueType="num">
                                      <p:cBhvr>
                                        <p:cTn id="43" dur="500" fill="hold"/>
                                        <p:tgtEl>
                                          <p:spTgt spid="8"/>
                                        </p:tgtEl>
                                        <p:attrNameLst>
                                          <p:attrName>ppt_x</p:attrName>
                                        </p:attrNameLst>
                                      </p:cBhvr>
                                      <p:tavLst>
                                        <p:tav tm="0">
                                          <p:val>
                                            <p:strVal val="#ppt_x"/>
                                          </p:val>
                                        </p:tav>
                                        <p:tav tm="100000">
                                          <p:val>
                                            <p:strVal val="#ppt_x"/>
                                          </p:val>
                                        </p:tav>
                                      </p:tavLst>
                                    </p:anim>
                                    <p:anim calcmode="lin" valueType="num">
                                      <p:cBhvr>
                                        <p:cTn id="44" dur="5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5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anim calcmode="lin" valueType="num">
                                      <p:cBhvr>
                                        <p:cTn id="48" dur="500" fill="hold"/>
                                        <p:tgtEl>
                                          <p:spTgt spid="9"/>
                                        </p:tgtEl>
                                        <p:attrNameLst>
                                          <p:attrName>ppt_x</p:attrName>
                                        </p:attrNameLst>
                                      </p:cBhvr>
                                      <p:tavLst>
                                        <p:tav tm="0">
                                          <p:val>
                                            <p:strVal val="#ppt_x"/>
                                          </p:val>
                                        </p:tav>
                                        <p:tav tm="100000">
                                          <p:val>
                                            <p:strVal val="#ppt_x"/>
                                          </p:val>
                                        </p:tav>
                                      </p:tavLst>
                                    </p:anim>
                                    <p:anim calcmode="lin" valueType="num">
                                      <p:cBhvr>
                                        <p:cTn id="4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785" y="163895"/>
            <a:ext cx="1252538" cy="139065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900094254"/>
              </p:ext>
            </p:extLst>
          </p:nvPr>
        </p:nvGraphicFramePr>
        <p:xfrm>
          <a:off x="6181863" y="2206573"/>
          <a:ext cx="5431018" cy="4470281"/>
        </p:xfrm>
        <a:graphic>
          <a:graphicData uri="http://schemas.openxmlformats.org/drawingml/2006/table">
            <a:tbl>
              <a:tblPr rtl="1" firstRow="1" firstCol="1" bandRow="1">
                <a:tableStyleId>{793D81CF-94F2-401A-BA57-92F5A7B2D0C5}</a:tableStyleId>
              </a:tblPr>
              <a:tblGrid>
                <a:gridCol w="2405013">
                  <a:extLst>
                    <a:ext uri="{9D8B030D-6E8A-4147-A177-3AD203B41FA5}">
                      <a16:colId xmlns:a16="http://schemas.microsoft.com/office/drawing/2014/main" val="2439407853"/>
                    </a:ext>
                  </a:extLst>
                </a:gridCol>
                <a:gridCol w="3026005">
                  <a:extLst>
                    <a:ext uri="{9D8B030D-6E8A-4147-A177-3AD203B41FA5}">
                      <a16:colId xmlns:a16="http://schemas.microsoft.com/office/drawing/2014/main" val="2837188731"/>
                    </a:ext>
                  </a:extLst>
                </a:gridCol>
              </a:tblGrid>
              <a:tr h="1464169">
                <a:tc>
                  <a:txBody>
                    <a:bodyPr/>
                    <a:lstStyle/>
                    <a:p>
                      <a:pPr algn="r" rtl="1">
                        <a:lnSpc>
                          <a:spcPct val="107000"/>
                        </a:lnSpc>
                        <a:spcAft>
                          <a:spcPts val="800"/>
                        </a:spcAft>
                      </a:pPr>
                      <a:r>
                        <a:rPr lang="fa-IR" sz="1800" b="1" dirty="0">
                          <a:effectLst/>
                        </a:rPr>
                        <a:t>نام و نام خانوادگی:                   </a:t>
                      </a:r>
                      <a:r>
                        <a:rPr lang="ar-SA" sz="1800" b="1" dirty="0">
                          <a:effectLst/>
                        </a:rPr>
                        <a:t>مرسده فاطمه یزدان بخش*</a:t>
                      </a:r>
                      <a:endParaRPr lang="en-US" sz="1800" b="1" dirty="0">
                        <a:effectLst/>
                      </a:endParaRPr>
                    </a:p>
                    <a:p>
                      <a:pPr algn="r" rtl="1">
                        <a:lnSpc>
                          <a:spcPct val="107000"/>
                        </a:lnSpc>
                        <a:spcAft>
                          <a:spcPts val="800"/>
                        </a:spcAft>
                      </a:pPr>
                      <a:r>
                        <a:rPr lang="ar-SA" sz="1800" b="1" dirty="0">
                          <a:effectLst/>
                        </a:rPr>
                        <a:t>زهرا علی یلداشی- ،ناهید امان </a:t>
                      </a:r>
                      <a:r>
                        <a:rPr lang="ar-SA" sz="1800" b="1" dirty="0" smtClean="0">
                          <a:effectLst/>
                        </a:rPr>
                        <a:t>آبادی</a:t>
                      </a:r>
                      <a:r>
                        <a:rPr lang="fa-IR" sz="1800" b="1" dirty="0" smtClean="0">
                          <a:effectLst/>
                        </a:rPr>
                        <a:t>-</a:t>
                      </a:r>
                      <a:r>
                        <a:rPr lang="ar-SA" sz="1800" b="1" dirty="0" smtClean="0">
                          <a:effectLst/>
                        </a:rPr>
                        <a:t> </a:t>
                      </a:r>
                      <a:r>
                        <a:rPr lang="ar-SA" sz="1800" b="1" dirty="0">
                          <a:effectLst/>
                        </a:rPr>
                        <a:t>معصومه اسکندری- مریم احمد وند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3572651342"/>
                  </a:ext>
                </a:extLst>
              </a:tr>
              <a:tr h="1183562">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مهندسی نساجی – طراحی لباس</a:t>
                      </a:r>
                      <a:endParaRPr lang="en-US" sz="1800" b="1" dirty="0">
                        <a:effectLst/>
                        <a:latin typeface="Calibri" panose="020F0502020204030204" pitchFamily="34" charset="0"/>
                        <a:cs typeface="Arial" panose="020B0604020202020204" pitchFamily="34" charset="0"/>
                      </a:endParaRPr>
                    </a:p>
                  </a:txBody>
                  <a:tcPr marL="68580" marR="68580" marT="0" marB="0"/>
                </a:tc>
                <a:tc>
                  <a:txBody>
                    <a:bodyPr/>
                    <a:lstStyle/>
                    <a:p>
                      <a:pPr algn="r" rtl="0">
                        <a:lnSpc>
                          <a:spcPct val="107000"/>
                        </a:lnSpc>
                        <a:spcAft>
                          <a:spcPts val="800"/>
                        </a:spcAft>
                      </a:pPr>
                      <a:r>
                        <a:rPr lang="fa-IR" sz="1800" b="1">
                          <a:effectLst/>
                        </a:rPr>
                        <a:t>آخرین مدرک تحصیلی:دکترای تخصصی وگروه دانشجویان کاردانی طراحی لباس</a:t>
                      </a:r>
                      <a:endParaRPr lang="en-US" sz="1800" b="1">
                        <a:effectLst/>
                      </a:endParaRPr>
                    </a:p>
                    <a:p>
                      <a:pPr algn="r" rtl="1">
                        <a:spcAft>
                          <a:spcPts val="0"/>
                        </a:spcAft>
                      </a:pPr>
                      <a:r>
                        <a:rPr lang="fa-IR" sz="1800" b="1">
                          <a:effectLst/>
                        </a:rPr>
                        <a:t> </a:t>
                      </a:r>
                      <a:endParaRPr lang="en-US" sz="1800" b="1">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64450020"/>
                  </a:ext>
                </a:extLst>
              </a:tr>
              <a:tr h="870992">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930590242"/>
                  </a:ext>
                </a:extLst>
              </a:tr>
              <a:tr h="773793">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937523703"/>
                  </a:ext>
                </a:extLst>
              </a:tr>
            </a:tbl>
          </a:graphicData>
        </a:graphic>
      </p:graphicFrame>
      <p:pic>
        <p:nvPicPr>
          <p:cNvPr id="6" name="Picture 5"/>
          <p:cNvPicPr/>
          <p:nvPr/>
        </p:nvPicPr>
        <p:blipFill>
          <a:blip r:embed="rId3"/>
          <a:stretch>
            <a:fillRect/>
          </a:stretch>
        </p:blipFill>
        <p:spPr>
          <a:xfrm>
            <a:off x="338772" y="3200399"/>
            <a:ext cx="4011159" cy="346166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28660139"/>
              </p:ext>
            </p:extLst>
          </p:nvPr>
        </p:nvGraphicFramePr>
        <p:xfrm>
          <a:off x="718457" y="195941"/>
          <a:ext cx="5270658" cy="2808516"/>
        </p:xfrm>
        <a:graphic>
          <a:graphicData uri="http://schemas.openxmlformats.org/drawingml/2006/table">
            <a:tbl>
              <a:tblPr rtl="1" firstRow="1" firstCol="1" bandRow="1">
                <a:tableStyleId>{1FECB4D8-DB02-4DC6-A0A2-4F2EBAE1DC90}</a:tableStyleId>
              </a:tblPr>
              <a:tblGrid>
                <a:gridCol w="5270658">
                  <a:extLst>
                    <a:ext uri="{9D8B030D-6E8A-4147-A177-3AD203B41FA5}">
                      <a16:colId xmlns:a16="http://schemas.microsoft.com/office/drawing/2014/main" val="3984099420"/>
                    </a:ext>
                  </a:extLst>
                </a:gridCol>
              </a:tblGrid>
              <a:tr h="1029078">
                <a:tc>
                  <a:txBody>
                    <a:bodyPr/>
                    <a:lstStyle/>
                    <a:p>
                      <a:pPr algn="r" rtl="1">
                        <a:lnSpc>
                          <a:spcPct val="107000"/>
                        </a:lnSpc>
                        <a:spcAft>
                          <a:spcPts val="800"/>
                        </a:spcAft>
                      </a:pPr>
                      <a:r>
                        <a:rPr lang="fa-IR" sz="1800" dirty="0">
                          <a:solidFill>
                            <a:schemeClr val="tx1"/>
                          </a:solidFill>
                          <a:effectLst/>
                        </a:rPr>
                        <a:t>عنوان طرح: </a:t>
                      </a:r>
                      <a:r>
                        <a:rPr lang="ar-SA" sz="1800" dirty="0">
                          <a:solidFill>
                            <a:schemeClr val="tx1"/>
                          </a:solidFill>
                          <a:effectLst/>
                        </a:rPr>
                        <a:t>مقاله(تاثیر منسوجات بی بافت در مقابله با ویروس کرونا با هدف بررسی استانداردهای آن)</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74381294"/>
                  </a:ext>
                </a:extLst>
              </a:tr>
              <a:tr h="1779438">
                <a:tc>
                  <a:txBody>
                    <a:bodyPr/>
                    <a:lstStyle/>
                    <a:p>
                      <a:pPr algn="just" rtl="1">
                        <a:lnSpc>
                          <a:spcPct val="107000"/>
                        </a:lnSpc>
                        <a:spcAft>
                          <a:spcPts val="800"/>
                        </a:spcAft>
                      </a:pPr>
                      <a:r>
                        <a:rPr lang="fa-IR" sz="1800" dirty="0">
                          <a:solidFill>
                            <a:schemeClr val="tx1"/>
                          </a:solidFill>
                          <a:effectLst/>
                        </a:rPr>
                        <a:t>مشخصات ومزایای طرح: </a:t>
                      </a:r>
                      <a:r>
                        <a:rPr lang="ar-SA" sz="1800" dirty="0">
                          <a:solidFill>
                            <a:schemeClr val="tx1"/>
                          </a:solidFill>
                          <a:effectLst/>
                        </a:rPr>
                        <a:t>پارچه های بدون بافت مستقیما از طریق الیاف تولید می شوند، و ارتباطی به ریسندگی نخ و بافندگی یا کشبافی ندارند</a:t>
                      </a:r>
                      <a:r>
                        <a:rPr lang="en-US" sz="1800" dirty="0">
                          <a:solidFill>
                            <a:schemeClr val="tx1"/>
                          </a:solidFill>
                          <a:effectLst/>
                        </a:rPr>
                        <a:t>.</a:t>
                      </a:r>
                      <a:r>
                        <a:rPr lang="ar-SA" sz="1800" dirty="0">
                          <a:solidFill>
                            <a:schemeClr val="tx1"/>
                          </a:solidFill>
                          <a:effectLst/>
                        </a:rPr>
                        <a:t>در این مقاله به ارزیابی این پارچه ها و اهمیت آنها پرداخته شده است.</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39990307"/>
                  </a:ext>
                </a:extLst>
              </a:tr>
            </a:tbl>
          </a:graphicData>
        </a:graphic>
      </p:graphicFrame>
      <p:pic>
        <p:nvPicPr>
          <p:cNvPr id="8" name="Picture 7" descr="D:\یولداشی.jpg.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4523" y="962817"/>
            <a:ext cx="758407" cy="1047815"/>
          </a:xfrm>
          <a:prstGeom prst="rect">
            <a:avLst/>
          </a:prstGeom>
          <a:noFill/>
          <a:ln>
            <a:noFill/>
          </a:ln>
        </p:spPr>
      </p:pic>
      <p:pic>
        <p:nvPicPr>
          <p:cNvPr id="9" name="Picture 8" descr="D:\22\ناهید امان آبادی.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9701" y="962817"/>
            <a:ext cx="716968" cy="1045052"/>
          </a:xfrm>
          <a:prstGeom prst="rect">
            <a:avLst/>
          </a:prstGeom>
          <a:noFill/>
          <a:ln>
            <a:noFill/>
          </a:ln>
        </p:spPr>
      </p:pic>
      <p:pic>
        <p:nvPicPr>
          <p:cNvPr id="10" name="Picture 9" descr="D:\22\مریم احمدوند.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9600" y="962817"/>
            <a:ext cx="672246" cy="1045052"/>
          </a:xfrm>
          <a:prstGeom prst="rect">
            <a:avLst/>
          </a:prstGeom>
          <a:noFill/>
          <a:ln>
            <a:noFill/>
          </a:ln>
        </p:spPr>
      </p:pic>
    </p:spTree>
    <p:extLst>
      <p:ext uri="{BB962C8B-B14F-4D97-AF65-F5344CB8AC3E}">
        <p14:creationId xmlns:p14="http://schemas.microsoft.com/office/powerpoint/2010/main" val="2766808158"/>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3000"/>
                            </p:stCondLst>
                            <p:childTnLst>
                              <p:par>
                                <p:cTn id="25" presetID="16" presetClass="entr" presetSubtype="21" fill="hold"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par>
                          <p:cTn id="28" fill="hold">
                            <p:stCondLst>
                              <p:cond delay="4000"/>
                            </p:stCondLst>
                            <p:childTnLst>
                              <p:par>
                                <p:cTn id="29" presetID="16" presetClass="entr" presetSubtype="21" fill="hold" nodeType="afterEffect">
                                  <p:stCondLst>
                                    <p:cond delay="50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par>
                          <p:cTn id="32" fill="hold">
                            <p:stCondLst>
                              <p:cond delay="5000"/>
                            </p:stCondLst>
                            <p:childTnLst>
                              <p:par>
                                <p:cTn id="33" presetID="16" presetClass="entr" presetSubtype="21" fill="hold" nodeType="afterEffect">
                                  <p:stCondLst>
                                    <p:cond delay="50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par>
                          <p:cTn id="36" fill="hold">
                            <p:stCondLst>
                              <p:cond delay="6000"/>
                            </p:stCondLst>
                            <p:childTnLst>
                              <p:par>
                                <p:cTn id="37" presetID="16" presetClass="entr" presetSubtype="21" fill="hold" nodeType="afterEffect">
                                  <p:stCondLst>
                                    <p:cond delay="50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par>
                          <p:cTn id="40" fill="hold">
                            <p:stCondLst>
                              <p:cond delay="7000"/>
                            </p:stCondLst>
                            <p:childTnLst>
                              <p:par>
                                <p:cTn id="41" presetID="16" presetClass="entr" presetSubtype="21" fill="hold" nodeType="afterEffect">
                                  <p:stCondLst>
                                    <p:cond delay="50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785" y="163895"/>
            <a:ext cx="1252538" cy="139065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823802173"/>
              </p:ext>
            </p:extLst>
          </p:nvPr>
        </p:nvGraphicFramePr>
        <p:xfrm>
          <a:off x="6222403" y="2575690"/>
          <a:ext cx="5390477" cy="4039424"/>
        </p:xfrm>
        <a:graphic>
          <a:graphicData uri="http://schemas.openxmlformats.org/drawingml/2006/table">
            <a:tbl>
              <a:tblPr rtl="1" firstRow="1" firstCol="1" bandRow="1">
                <a:tableStyleId>{793D81CF-94F2-401A-BA57-92F5A7B2D0C5}</a:tableStyleId>
              </a:tblPr>
              <a:tblGrid>
                <a:gridCol w="2387059">
                  <a:extLst>
                    <a:ext uri="{9D8B030D-6E8A-4147-A177-3AD203B41FA5}">
                      <a16:colId xmlns:a16="http://schemas.microsoft.com/office/drawing/2014/main" val="580405598"/>
                    </a:ext>
                  </a:extLst>
                </a:gridCol>
                <a:gridCol w="3003418">
                  <a:extLst>
                    <a:ext uri="{9D8B030D-6E8A-4147-A177-3AD203B41FA5}">
                      <a16:colId xmlns:a16="http://schemas.microsoft.com/office/drawing/2014/main" val="918966210"/>
                    </a:ext>
                  </a:extLst>
                </a:gridCol>
              </a:tblGrid>
              <a:tr h="1362434">
                <a:tc>
                  <a:txBody>
                    <a:bodyPr/>
                    <a:lstStyle/>
                    <a:p>
                      <a:pPr algn="r" rtl="1">
                        <a:lnSpc>
                          <a:spcPct val="107000"/>
                        </a:lnSpc>
                        <a:spcAft>
                          <a:spcPts val="800"/>
                        </a:spcAft>
                      </a:pPr>
                      <a:r>
                        <a:rPr lang="fa-IR" sz="1600" b="1" dirty="0">
                          <a:effectLst/>
                        </a:rPr>
                        <a:t>نام و نام خانوادگی:                   </a:t>
                      </a:r>
                      <a:r>
                        <a:rPr lang="ar-SA" sz="1600" b="1" dirty="0">
                          <a:effectLst/>
                        </a:rPr>
                        <a:t>مرسده فاطمه یزدان بخش*</a:t>
                      </a:r>
                      <a:endParaRPr lang="en-US" sz="1600" b="1" dirty="0">
                        <a:effectLst/>
                      </a:endParaRPr>
                    </a:p>
                    <a:p>
                      <a:pPr algn="r" rtl="1">
                        <a:lnSpc>
                          <a:spcPct val="107000"/>
                        </a:lnSpc>
                        <a:spcAft>
                          <a:spcPts val="800"/>
                        </a:spcAft>
                      </a:pPr>
                      <a:r>
                        <a:rPr lang="ar-SA" sz="1600" b="1" dirty="0">
                          <a:effectLst/>
                        </a:rPr>
                        <a:t>ریحانه اکبریان – سمانه جهانشاهی- لیلاپاشایی </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600" b="1" dirty="0">
                          <a:effectLst/>
                        </a:rPr>
                        <a:t>نام مرکز آموزش :</a:t>
                      </a:r>
                      <a:endParaRPr lang="en-US" sz="1600" b="1" dirty="0">
                        <a:effectLst/>
                      </a:endParaRPr>
                    </a:p>
                    <a:p>
                      <a:pPr algn="r" rtl="0">
                        <a:lnSpc>
                          <a:spcPct val="107000"/>
                        </a:lnSpc>
                        <a:spcAft>
                          <a:spcPts val="800"/>
                        </a:spcAft>
                      </a:pPr>
                      <a:r>
                        <a:rPr lang="fa-IR" sz="1600" b="1" dirty="0">
                          <a:effectLst/>
                        </a:rPr>
                        <a:t>مرکز آموزش علمی-کاربردی جهاد دانشگاهی کرج</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3495911157"/>
                  </a:ext>
                </a:extLst>
              </a:tr>
              <a:tr h="933319">
                <a:tc>
                  <a:txBody>
                    <a:bodyPr/>
                    <a:lstStyle/>
                    <a:p>
                      <a:pPr algn="r" rtl="1">
                        <a:lnSpc>
                          <a:spcPct val="107000"/>
                        </a:lnSpc>
                        <a:spcAft>
                          <a:spcPts val="800"/>
                        </a:spcAft>
                      </a:pPr>
                      <a:r>
                        <a:rPr lang="fa-IR" sz="1600" b="1" dirty="0">
                          <a:effectLst/>
                        </a:rPr>
                        <a:t>رشته تحصیلی:</a:t>
                      </a:r>
                      <a:endParaRPr lang="en-US" sz="1600" b="1" dirty="0">
                        <a:effectLst/>
                      </a:endParaRPr>
                    </a:p>
                    <a:p>
                      <a:pPr algn="r" rtl="1">
                        <a:spcAft>
                          <a:spcPts val="0"/>
                        </a:spcAft>
                      </a:pPr>
                      <a:r>
                        <a:rPr lang="fa-IR" sz="1600" b="1" dirty="0">
                          <a:effectLst/>
                        </a:rPr>
                        <a:t>مهندسی نساجی – طراحی لباس</a:t>
                      </a:r>
                      <a:endParaRPr lang="en-US" sz="16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600" b="1" dirty="0">
                          <a:effectLst/>
                        </a:rPr>
                        <a:t>آخرین مدرک تحصیلی:دکترای تخصصی وگروه دانشجویان کاردانی طراحی لباس</a:t>
                      </a:r>
                      <a:endParaRPr lang="en-US" sz="1600" b="1" dirty="0">
                        <a:effectLst/>
                      </a:endParaRPr>
                    </a:p>
                    <a:p>
                      <a:pPr algn="r" rtl="1">
                        <a:spcAft>
                          <a:spcPts val="0"/>
                        </a:spcAft>
                      </a:pPr>
                      <a:r>
                        <a:rPr lang="fa-IR" sz="1600" b="1" dirty="0">
                          <a:effectLst/>
                        </a:rPr>
                        <a:t> </a:t>
                      </a:r>
                      <a:endParaRPr lang="en-US" sz="16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370044936"/>
                  </a:ext>
                </a:extLst>
              </a:tr>
              <a:tr h="840806">
                <a:tc gridSpan="2">
                  <a:txBody>
                    <a:bodyPr/>
                    <a:lstStyle/>
                    <a:p>
                      <a:pPr algn="r" rtl="1">
                        <a:lnSpc>
                          <a:spcPct val="107000"/>
                        </a:lnSpc>
                        <a:spcAft>
                          <a:spcPts val="800"/>
                        </a:spcAft>
                      </a:pPr>
                      <a:r>
                        <a:rPr lang="fa-IR" sz="1600" b="1" dirty="0">
                          <a:effectLst/>
                        </a:rPr>
                        <a:t>نحوه ارتباط با دانشگاه:</a:t>
                      </a:r>
                      <a:endParaRPr lang="en-US" sz="1600" b="1" dirty="0">
                        <a:effectLst/>
                      </a:endParaRPr>
                    </a:p>
                    <a:p>
                      <a:pPr algn="r" rtl="1">
                        <a:lnSpc>
                          <a:spcPct val="107000"/>
                        </a:lnSpc>
                        <a:spcAft>
                          <a:spcPts val="800"/>
                        </a:spcAft>
                      </a:pPr>
                      <a:r>
                        <a:rPr lang="fa-IR" sz="1600" b="1" dirty="0">
                          <a:effectLst/>
                        </a:rPr>
                        <a:t>دانشجو    </a:t>
                      </a:r>
                      <a:r>
                        <a:rPr lang="en-US" sz="1600" b="1" dirty="0">
                          <a:effectLst/>
                          <a:sym typeface="Wingdings" panose="05000000000000000000" pitchFamily="2" charset="2"/>
                        </a:rPr>
                        <a:t></a:t>
                      </a:r>
                      <a:r>
                        <a:rPr lang="fa-IR" sz="1600" b="1" dirty="0">
                          <a:effectLst/>
                        </a:rPr>
                        <a:t>       </a:t>
                      </a:r>
                      <a:r>
                        <a:rPr lang="fa-IR" sz="1600" b="1" dirty="0" smtClean="0">
                          <a:effectLst/>
                        </a:rPr>
                        <a:t>        </a:t>
                      </a:r>
                      <a:r>
                        <a:rPr lang="fa-IR" sz="1600" b="1" dirty="0">
                          <a:effectLst/>
                        </a:rPr>
                        <a:t>مدرس  O     </a:t>
                      </a:r>
                      <a:r>
                        <a:rPr lang="fa-IR" sz="1600" b="1" dirty="0" smtClean="0">
                          <a:effectLst/>
                        </a:rPr>
                        <a:t>        </a:t>
                      </a:r>
                      <a:r>
                        <a:rPr lang="fa-IR" sz="1600" b="1" dirty="0">
                          <a:effectLst/>
                        </a:rPr>
                        <a:t>همکارO</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966427382"/>
                  </a:ext>
                </a:extLst>
              </a:tr>
              <a:tr h="902865">
                <a:tc gridSpan="2">
                  <a:txBody>
                    <a:bodyPr/>
                    <a:lstStyle/>
                    <a:p>
                      <a:pPr algn="r" rtl="1">
                        <a:lnSpc>
                          <a:spcPct val="107000"/>
                        </a:lnSpc>
                        <a:spcAft>
                          <a:spcPts val="800"/>
                        </a:spcAft>
                      </a:pPr>
                      <a:r>
                        <a:rPr lang="fa-IR" sz="1600" b="1" dirty="0">
                          <a:effectLst/>
                        </a:rPr>
                        <a:t>شماره تماس مرکز:  </a:t>
                      </a:r>
                      <a:r>
                        <a:rPr lang="fa-IR" sz="1600" b="1" dirty="0" smtClean="0">
                          <a:effectLst/>
                        </a:rPr>
                        <a:t> </a:t>
                      </a:r>
                      <a:r>
                        <a:rPr lang="fa-IR" sz="1600" b="1" dirty="0">
                          <a:effectLst/>
                        </a:rPr>
                        <a:t>02633198</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1190563817"/>
                  </a:ext>
                </a:extLst>
              </a:tr>
            </a:tbl>
          </a:graphicData>
        </a:graphic>
      </p:graphicFrame>
      <p:pic>
        <p:nvPicPr>
          <p:cNvPr id="6" name="Picture 5"/>
          <p:cNvPicPr/>
          <p:nvPr/>
        </p:nvPicPr>
        <p:blipFill>
          <a:blip r:embed="rId3"/>
          <a:stretch>
            <a:fillRect/>
          </a:stretch>
        </p:blipFill>
        <p:spPr>
          <a:xfrm>
            <a:off x="294569" y="3298982"/>
            <a:ext cx="4630128" cy="3456466"/>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508261691"/>
              </p:ext>
            </p:extLst>
          </p:nvPr>
        </p:nvGraphicFramePr>
        <p:xfrm>
          <a:off x="692331" y="163895"/>
          <a:ext cx="5324839" cy="2971191"/>
        </p:xfrm>
        <a:graphic>
          <a:graphicData uri="http://schemas.openxmlformats.org/drawingml/2006/table">
            <a:tbl>
              <a:tblPr rtl="1" firstRow="1" firstCol="1" bandRow="1">
                <a:tableStyleId>{1FECB4D8-DB02-4DC6-A0A2-4F2EBAE1DC90}</a:tableStyleId>
              </a:tblPr>
              <a:tblGrid>
                <a:gridCol w="5324839">
                  <a:extLst>
                    <a:ext uri="{9D8B030D-6E8A-4147-A177-3AD203B41FA5}">
                      <a16:colId xmlns:a16="http://schemas.microsoft.com/office/drawing/2014/main" val="2494063298"/>
                    </a:ext>
                  </a:extLst>
                </a:gridCol>
              </a:tblGrid>
              <a:tr h="1152891">
                <a:tc>
                  <a:txBody>
                    <a:bodyPr/>
                    <a:lstStyle/>
                    <a:p>
                      <a:pPr algn="r" rtl="1">
                        <a:lnSpc>
                          <a:spcPct val="107000"/>
                        </a:lnSpc>
                        <a:spcAft>
                          <a:spcPts val="800"/>
                        </a:spcAft>
                      </a:pPr>
                      <a:r>
                        <a:rPr lang="fa-IR" sz="1800" dirty="0">
                          <a:solidFill>
                            <a:schemeClr val="tx1"/>
                          </a:solidFill>
                          <a:effectLst/>
                        </a:rPr>
                        <a:t>عنوان طرح: </a:t>
                      </a:r>
                      <a:r>
                        <a:rPr lang="ar-SA" sz="1800" dirty="0">
                          <a:solidFill>
                            <a:schemeClr val="tx1"/>
                          </a:solidFill>
                          <a:effectLst/>
                        </a:rPr>
                        <a:t>مقاله(تاثیر نانو فناوری در ساخت منسوجات محافظ در برابر پرتوفرابنفش)</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95007332"/>
                  </a:ext>
                </a:extLst>
              </a:tr>
              <a:tr h="1818300">
                <a:tc>
                  <a:txBody>
                    <a:bodyPr/>
                    <a:lstStyle/>
                    <a:p>
                      <a:pPr algn="just" rtl="1">
                        <a:lnSpc>
                          <a:spcPct val="107000"/>
                        </a:lnSpc>
                        <a:spcAft>
                          <a:spcPts val="800"/>
                        </a:spcAft>
                      </a:pPr>
                      <a:r>
                        <a:rPr lang="fa-IR" sz="1800" dirty="0">
                          <a:solidFill>
                            <a:schemeClr val="tx1"/>
                          </a:solidFill>
                          <a:effectLst/>
                        </a:rPr>
                        <a:t>مشخصات ومزایای طرح: </a:t>
                      </a:r>
                      <a:r>
                        <a:rPr lang="ar-SA" sz="1800" dirty="0">
                          <a:solidFill>
                            <a:schemeClr val="tx1"/>
                          </a:solidFill>
                          <a:effectLst/>
                        </a:rPr>
                        <a:t>خواص محافظتی غالباً با استفاده از ایجاد لایه شفافی از مواد جاذب پرتو فرابنفش بر سطح پارچه ایجاد می‌شود. در این </a:t>
                      </a:r>
                      <a:r>
                        <a:rPr lang="fa-IR" sz="1800" dirty="0">
                          <a:solidFill>
                            <a:schemeClr val="tx1"/>
                          </a:solidFill>
                          <a:effectLst/>
                        </a:rPr>
                        <a:t>مطالعه کتابخانه ای </a:t>
                      </a:r>
                      <a:r>
                        <a:rPr lang="ar-SA" sz="1800" dirty="0">
                          <a:solidFill>
                            <a:schemeClr val="tx1"/>
                          </a:solidFill>
                          <a:effectLst/>
                        </a:rPr>
                        <a:t>به بررسی کاربرد نانوذرات در بهبود خواص محافظتی منسوجات پرداخته می‌شود</a:t>
                      </a:r>
                      <a:r>
                        <a:rPr lang="en-US" sz="1800" dirty="0">
                          <a:solidFill>
                            <a:schemeClr val="tx1"/>
                          </a:solidFill>
                          <a:effectLst/>
                        </a:rPr>
                        <a:t>.</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86846170"/>
                  </a:ext>
                </a:extLst>
              </a:tr>
            </a:tbl>
          </a:graphicData>
        </a:graphic>
      </p:graphicFrame>
      <p:pic>
        <p:nvPicPr>
          <p:cNvPr id="8" name="Picture 7" descr="D:\22\سمانه جهانشاهی.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15513" y="1306673"/>
            <a:ext cx="841120" cy="1026132"/>
          </a:xfrm>
          <a:prstGeom prst="rect">
            <a:avLst/>
          </a:prstGeom>
          <a:noFill/>
          <a:ln>
            <a:noFill/>
          </a:ln>
        </p:spPr>
      </p:pic>
      <p:pic>
        <p:nvPicPr>
          <p:cNvPr id="9" name="Picture 8" descr="C:\Users\b.farahani\Desktop\990.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9117" y="1306672"/>
            <a:ext cx="841121" cy="1026131"/>
          </a:xfrm>
          <a:prstGeom prst="rect">
            <a:avLst/>
          </a:prstGeom>
          <a:noFill/>
          <a:ln>
            <a:noFill/>
          </a:ln>
        </p:spPr>
      </p:pic>
    </p:spTree>
    <p:extLst>
      <p:ext uri="{BB962C8B-B14F-4D97-AF65-F5344CB8AC3E}">
        <p14:creationId xmlns:p14="http://schemas.microsoft.com/office/powerpoint/2010/main" val="2065386399"/>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par>
                                <p:cTn id="11" presetID="31" presetClass="entr" presetSubtype="0" fill="hold" grpId="0" nodeType="withEffect">
                                  <p:stCondLst>
                                    <p:cond delay="50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 calcmode="lin" valueType="num">
                                      <p:cBhvr>
                                        <p:cTn id="15" dur="750" fill="hold"/>
                                        <p:tgtEl>
                                          <p:spTgt spid="2"/>
                                        </p:tgtEl>
                                        <p:attrNameLst>
                                          <p:attrName>style.rotation</p:attrName>
                                        </p:attrNameLst>
                                      </p:cBhvr>
                                      <p:tavLst>
                                        <p:tav tm="0">
                                          <p:val>
                                            <p:fltVal val="90"/>
                                          </p:val>
                                        </p:tav>
                                        <p:tav tm="100000">
                                          <p:val>
                                            <p:fltVal val="0"/>
                                          </p:val>
                                        </p:tav>
                                      </p:tavLst>
                                    </p:anim>
                                    <p:animEffect transition="in" filter="fade">
                                      <p:cBhvr>
                                        <p:cTn id="16" dur="750"/>
                                        <p:tgtEl>
                                          <p:spTgt spid="2"/>
                                        </p:tgtEl>
                                      </p:cBhvr>
                                    </p:animEffect>
                                  </p:childTnLst>
                                </p:cTn>
                              </p:par>
                            </p:childTnLst>
                          </p:cTn>
                        </p:par>
                        <p:par>
                          <p:cTn id="17" fill="hold">
                            <p:stCondLst>
                              <p:cond delay="1250"/>
                            </p:stCondLst>
                            <p:childTnLst>
                              <p:par>
                                <p:cTn id="18" presetID="16" presetClass="entr" presetSubtype="21" fill="hold" nodeType="afterEffect">
                                  <p:stCondLst>
                                    <p:cond delay="50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750"/>
                                        <p:tgtEl>
                                          <p:spTgt spid="4"/>
                                        </p:tgtEl>
                                      </p:cBhvr>
                                    </p:animEffect>
                                  </p:childTnLst>
                                </p:cTn>
                              </p:par>
                            </p:childTnLst>
                          </p:cTn>
                        </p:par>
                        <p:par>
                          <p:cTn id="21" fill="hold">
                            <p:stCondLst>
                              <p:cond delay="2500"/>
                            </p:stCondLst>
                            <p:childTnLst>
                              <p:par>
                                <p:cTn id="22" presetID="16" presetClass="entr" presetSubtype="21" fill="hold" nodeType="afterEffect">
                                  <p:stCondLst>
                                    <p:cond delay="50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750"/>
                                        <p:tgtEl>
                                          <p:spTgt spid="8"/>
                                        </p:tgtEl>
                                      </p:cBhvr>
                                    </p:animEffect>
                                  </p:childTnLst>
                                </p:cTn>
                              </p:par>
                            </p:childTnLst>
                          </p:cTn>
                        </p:par>
                        <p:par>
                          <p:cTn id="25" fill="hold">
                            <p:stCondLst>
                              <p:cond delay="3750"/>
                            </p:stCondLst>
                            <p:childTnLst>
                              <p:par>
                                <p:cTn id="26" presetID="16" presetClass="entr" presetSubtype="21" fill="hold" nodeType="after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750"/>
                                        <p:tgtEl>
                                          <p:spTgt spid="9"/>
                                        </p:tgtEl>
                                      </p:cBhvr>
                                    </p:animEffect>
                                  </p:childTnLst>
                                </p:cTn>
                              </p:par>
                            </p:childTnLst>
                          </p:cTn>
                        </p:par>
                        <p:par>
                          <p:cTn id="29" fill="hold">
                            <p:stCondLst>
                              <p:cond delay="5000"/>
                            </p:stCondLst>
                            <p:childTnLst>
                              <p:par>
                                <p:cTn id="30" presetID="16" presetClass="entr" presetSubtype="21" fill="hold" nodeType="afterEffect">
                                  <p:stCondLst>
                                    <p:cond delay="50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750"/>
                                        <p:tgtEl>
                                          <p:spTgt spid="5"/>
                                        </p:tgtEl>
                                      </p:cBhvr>
                                    </p:animEffect>
                                  </p:childTnLst>
                                </p:cTn>
                              </p:par>
                            </p:childTnLst>
                          </p:cTn>
                        </p:par>
                        <p:par>
                          <p:cTn id="33" fill="hold">
                            <p:stCondLst>
                              <p:cond delay="6250"/>
                            </p:stCondLst>
                            <p:childTnLst>
                              <p:par>
                                <p:cTn id="34" presetID="16" presetClass="entr" presetSubtype="21" fill="hold" nodeType="afterEffect">
                                  <p:stCondLst>
                                    <p:cond delay="50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par>
                          <p:cTn id="37" fill="hold">
                            <p:stCondLst>
                              <p:cond delay="7250"/>
                            </p:stCondLst>
                            <p:childTnLst>
                              <p:par>
                                <p:cTn id="38" presetID="16" presetClass="entr" presetSubtype="21" fill="hold" nodeType="afterEffect">
                                  <p:stCondLst>
                                    <p:cond delay="50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785" y="163895"/>
            <a:ext cx="1252538" cy="139065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783631605"/>
              </p:ext>
            </p:extLst>
          </p:nvPr>
        </p:nvGraphicFramePr>
        <p:xfrm>
          <a:off x="642938" y="163894"/>
          <a:ext cx="5356167" cy="3044565"/>
        </p:xfrm>
        <a:graphic>
          <a:graphicData uri="http://schemas.openxmlformats.org/drawingml/2006/table">
            <a:tbl>
              <a:tblPr rtl="1" firstRow="1" firstCol="1" bandRow="1">
                <a:tableStyleId>{1FECB4D8-DB02-4DC6-A0A2-4F2EBAE1DC90}</a:tableStyleId>
              </a:tblPr>
              <a:tblGrid>
                <a:gridCol w="5356167">
                  <a:extLst>
                    <a:ext uri="{9D8B030D-6E8A-4147-A177-3AD203B41FA5}">
                      <a16:colId xmlns:a16="http://schemas.microsoft.com/office/drawing/2014/main" val="850695361"/>
                    </a:ext>
                  </a:extLst>
                </a:gridCol>
              </a:tblGrid>
              <a:tr h="696589">
                <a:tc>
                  <a:txBody>
                    <a:bodyPr/>
                    <a:lstStyle/>
                    <a:p>
                      <a:pPr algn="r" rtl="1">
                        <a:lnSpc>
                          <a:spcPct val="107000"/>
                        </a:lnSpc>
                        <a:spcAft>
                          <a:spcPts val="800"/>
                        </a:spcAft>
                      </a:pPr>
                      <a:r>
                        <a:rPr lang="fa-IR" sz="1800" b="1" dirty="0">
                          <a:solidFill>
                            <a:schemeClr val="tx1"/>
                          </a:solidFill>
                          <a:effectLst/>
                        </a:rPr>
                        <a:t>عنوان طرح: </a:t>
                      </a:r>
                      <a:r>
                        <a:rPr lang="ar-SA" sz="1800" b="1" dirty="0">
                          <a:solidFill>
                            <a:schemeClr val="tx1"/>
                          </a:solidFill>
                          <a:effectLst/>
                        </a:rPr>
                        <a:t>مقاله ژورنالی داخلی علمی ترویجی(</a:t>
                      </a:r>
                      <a:r>
                        <a:rPr lang="fa-IR" sz="1800" b="1" dirty="0">
                          <a:solidFill>
                            <a:schemeClr val="tx1"/>
                          </a:solidFill>
                          <a:effectLst/>
                        </a:rPr>
                        <a:t>تاثیر امواج التراسونیک در افزایش شدت جین شویی</a:t>
                      </a:r>
                      <a:r>
                        <a:rPr lang="ar-SA" sz="1800" b="1" dirty="0">
                          <a:solidFill>
                            <a:schemeClr val="tx1"/>
                          </a:solidFill>
                          <a:effectLst/>
                        </a:rPr>
                        <a:t>)</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66144754"/>
                  </a:ext>
                </a:extLst>
              </a:tr>
              <a:tr h="2225616">
                <a:tc>
                  <a:txBody>
                    <a:bodyPr/>
                    <a:lstStyle/>
                    <a:p>
                      <a:pPr algn="just" rtl="1">
                        <a:lnSpc>
                          <a:spcPct val="107000"/>
                        </a:lnSpc>
                        <a:spcAft>
                          <a:spcPts val="800"/>
                        </a:spcAft>
                      </a:pPr>
                      <a:r>
                        <a:rPr lang="fa-IR" sz="1800" b="1" dirty="0">
                          <a:solidFill>
                            <a:schemeClr val="tx1"/>
                          </a:solidFill>
                          <a:effectLst/>
                        </a:rPr>
                        <a:t>مشخصات ومزایای طرح: </a:t>
                      </a:r>
                      <a:r>
                        <a:rPr lang="ar-SA" sz="1800" b="1" dirty="0">
                          <a:solidFill>
                            <a:schemeClr val="tx1"/>
                          </a:solidFill>
                          <a:effectLst/>
                        </a:rPr>
                        <a:t>جین شویی یک فرآیند پرداخت هنری به حساب می آید که هدف از آن افزایش جذابیت و استحکام پارچه های جین است.. لذا در این تحقیق به بررسی تاثیرهمزمان امواج التراسونیک ، آنزیم و هیدروسولفیت سدیم  با هدف افزایش سرعت تولید پرداخته شد.ارزیابی نتایج نمونه های جین شویی با میکروسکوپ پروژکتینا و اسکن نمونه ها صورت گرفت، نتایج  مشاهده چشمی حاصل از نمونه ها و ارزیابی وزنی آنهااثربخشی امواج التراسونیک  راتاییدکرد</a:t>
                      </a:r>
                      <a:r>
                        <a:rPr lang="en-US" sz="1800" b="1" dirty="0">
                          <a:solidFill>
                            <a:schemeClr val="tx1"/>
                          </a:solidFill>
                          <a:effectLst/>
                        </a:rPr>
                        <a:t>.</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83535614"/>
                  </a:ext>
                </a:extLst>
              </a:tr>
            </a:tbl>
          </a:graphicData>
        </a:graphic>
      </p:graphicFrame>
      <p:pic>
        <p:nvPicPr>
          <p:cNvPr id="11" name="Picture 10"/>
          <p:cNvPicPr/>
          <p:nvPr/>
        </p:nvPicPr>
        <p:blipFill>
          <a:blip r:embed="rId3"/>
          <a:stretch>
            <a:fillRect/>
          </a:stretch>
        </p:blipFill>
        <p:spPr>
          <a:xfrm>
            <a:off x="283879" y="3249993"/>
            <a:ext cx="5202521" cy="3450845"/>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2602405403"/>
              </p:ext>
            </p:extLst>
          </p:nvPr>
        </p:nvGraphicFramePr>
        <p:xfrm>
          <a:off x="6171873" y="2566669"/>
          <a:ext cx="5432600" cy="4134169"/>
        </p:xfrm>
        <a:graphic>
          <a:graphicData uri="http://schemas.openxmlformats.org/drawingml/2006/table">
            <a:tbl>
              <a:tblPr rtl="1" firstRow="1" firstCol="1" bandRow="1">
                <a:tableStyleId>{793D81CF-94F2-401A-BA57-92F5A7B2D0C5}</a:tableStyleId>
              </a:tblPr>
              <a:tblGrid>
                <a:gridCol w="2405712">
                  <a:extLst>
                    <a:ext uri="{9D8B030D-6E8A-4147-A177-3AD203B41FA5}">
                      <a16:colId xmlns:a16="http://schemas.microsoft.com/office/drawing/2014/main" val="2755035095"/>
                    </a:ext>
                  </a:extLst>
                </a:gridCol>
                <a:gridCol w="3026888">
                  <a:extLst>
                    <a:ext uri="{9D8B030D-6E8A-4147-A177-3AD203B41FA5}">
                      <a16:colId xmlns:a16="http://schemas.microsoft.com/office/drawing/2014/main" val="1189923089"/>
                    </a:ext>
                  </a:extLst>
                </a:gridCol>
              </a:tblGrid>
              <a:tr h="1397959">
                <a:tc>
                  <a:txBody>
                    <a:bodyPr/>
                    <a:lstStyle/>
                    <a:p>
                      <a:pPr algn="r" rtl="1">
                        <a:lnSpc>
                          <a:spcPct val="107000"/>
                        </a:lnSpc>
                        <a:spcAft>
                          <a:spcPts val="800"/>
                        </a:spcAft>
                      </a:pPr>
                      <a:r>
                        <a:rPr lang="fa-IR" sz="1800" b="1" dirty="0">
                          <a:effectLst/>
                        </a:rPr>
                        <a:t>نام و نام خانوادگی:                   </a:t>
                      </a:r>
                      <a:r>
                        <a:rPr lang="ar-SA" sz="1800" b="1" dirty="0">
                          <a:effectLst/>
                        </a:rPr>
                        <a:t>مرسده فاطمه یزدان بخش*</a:t>
                      </a:r>
                      <a:endParaRPr lang="en-US" sz="1800" b="1" dirty="0">
                        <a:effectLst/>
                      </a:endParaRPr>
                    </a:p>
                    <a:p>
                      <a:pPr algn="r" rtl="1">
                        <a:lnSpc>
                          <a:spcPct val="107000"/>
                        </a:lnSpc>
                        <a:spcAft>
                          <a:spcPts val="800"/>
                        </a:spcAft>
                      </a:pPr>
                      <a:r>
                        <a:rPr lang="fa-IR" sz="1800" b="1" dirty="0">
                          <a:effectLst/>
                        </a:rPr>
                        <a:t>زهراعلی یولداشی – ثریا اکبری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dirty="0">
                          <a:effectLst/>
                        </a:rPr>
                        <a:t>نام مرکز آموزش :</a:t>
                      </a:r>
                      <a:endParaRPr lang="en-US" sz="1800" b="1" dirty="0">
                        <a:effectLst/>
                      </a:endParaRPr>
                    </a:p>
                    <a:p>
                      <a:pPr algn="r" rtl="0">
                        <a:lnSpc>
                          <a:spcPct val="107000"/>
                        </a:lnSpc>
                        <a:spcAft>
                          <a:spcPts val="800"/>
                        </a:spcAft>
                      </a:pPr>
                      <a:r>
                        <a:rPr lang="fa-IR" sz="1800" b="1" dirty="0">
                          <a:effectLst/>
                        </a:rPr>
                        <a:t>مرکز آموزش علمی-کاربردی جهاد دانشگاهی کرج</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756115979"/>
                  </a:ext>
                </a:extLst>
              </a:tr>
              <a:tr h="1116641">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مهندسی نساجی – طراحی لباس</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تحصیلی:دکترای تخصصی وگروه دانشجویان کارشناسی طراحی لباس</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464736698"/>
                  </a:ext>
                </a:extLst>
              </a:tr>
              <a:tr h="743614">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198065019"/>
                  </a:ext>
                </a:extLst>
              </a:tr>
              <a:tr h="736185">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1972646186"/>
                  </a:ext>
                </a:extLst>
              </a:tr>
            </a:tbl>
          </a:graphicData>
        </a:graphic>
      </p:graphicFrame>
      <p:pic>
        <p:nvPicPr>
          <p:cNvPr id="13" name="Picture 12" descr="D:\یولداشی.jpg.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15126" y="1219744"/>
            <a:ext cx="859275" cy="1172683"/>
          </a:xfrm>
          <a:prstGeom prst="rect">
            <a:avLst/>
          </a:prstGeom>
          <a:noFill/>
          <a:ln>
            <a:noFill/>
          </a:ln>
        </p:spPr>
      </p:pic>
      <p:pic>
        <p:nvPicPr>
          <p:cNvPr id="14" name="Picture 13" descr="D:\22\ثریا اکبری.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8224" y="1219744"/>
            <a:ext cx="857357" cy="1172683"/>
          </a:xfrm>
          <a:prstGeom prst="rect">
            <a:avLst/>
          </a:prstGeom>
          <a:noFill/>
          <a:ln>
            <a:noFill/>
          </a:ln>
        </p:spPr>
      </p:pic>
    </p:spTree>
    <p:extLst>
      <p:ext uri="{BB962C8B-B14F-4D97-AF65-F5344CB8AC3E}">
        <p14:creationId xmlns:p14="http://schemas.microsoft.com/office/powerpoint/2010/main" val="1280984132"/>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par>
                                <p:cTn id="11" presetID="31" presetClass="entr" presetSubtype="0" fill="hold" grpId="0" nodeType="withEffect">
                                  <p:stCondLst>
                                    <p:cond delay="50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 calcmode="lin" valueType="num">
                                      <p:cBhvr>
                                        <p:cTn id="15" dur="750" fill="hold"/>
                                        <p:tgtEl>
                                          <p:spTgt spid="2"/>
                                        </p:tgtEl>
                                        <p:attrNameLst>
                                          <p:attrName>style.rotation</p:attrName>
                                        </p:attrNameLst>
                                      </p:cBhvr>
                                      <p:tavLst>
                                        <p:tav tm="0">
                                          <p:val>
                                            <p:fltVal val="90"/>
                                          </p:val>
                                        </p:tav>
                                        <p:tav tm="100000">
                                          <p:val>
                                            <p:fltVal val="0"/>
                                          </p:val>
                                        </p:tav>
                                      </p:tavLst>
                                    </p:anim>
                                    <p:animEffect transition="in" filter="fade">
                                      <p:cBhvr>
                                        <p:cTn id="16" dur="750"/>
                                        <p:tgtEl>
                                          <p:spTgt spid="2"/>
                                        </p:tgtEl>
                                      </p:cBhvr>
                                    </p:animEffect>
                                  </p:childTnLst>
                                </p:cTn>
                              </p:par>
                            </p:childTnLst>
                          </p:cTn>
                        </p:par>
                        <p:par>
                          <p:cTn id="17" fill="hold">
                            <p:stCondLst>
                              <p:cond delay="1250"/>
                            </p:stCondLst>
                            <p:childTnLst>
                              <p:par>
                                <p:cTn id="18" presetID="16" presetClass="entr" presetSubtype="21" fill="hold" nodeType="afterEffect">
                                  <p:stCondLst>
                                    <p:cond delay="50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750"/>
                                        <p:tgtEl>
                                          <p:spTgt spid="4"/>
                                        </p:tgtEl>
                                      </p:cBhvr>
                                    </p:animEffect>
                                  </p:childTnLst>
                                </p:cTn>
                              </p:par>
                            </p:childTnLst>
                          </p:cTn>
                        </p:par>
                        <p:par>
                          <p:cTn id="21" fill="hold">
                            <p:stCondLst>
                              <p:cond delay="2500"/>
                            </p:stCondLst>
                            <p:childTnLst>
                              <p:par>
                                <p:cTn id="22" presetID="16" presetClass="entr" presetSubtype="21" fill="hold" nodeType="afterEffect">
                                  <p:stCondLst>
                                    <p:cond delay="50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750"/>
                                        <p:tgtEl>
                                          <p:spTgt spid="13"/>
                                        </p:tgtEl>
                                      </p:cBhvr>
                                    </p:animEffect>
                                  </p:childTnLst>
                                </p:cTn>
                              </p:par>
                            </p:childTnLst>
                          </p:cTn>
                        </p:par>
                        <p:par>
                          <p:cTn id="25" fill="hold">
                            <p:stCondLst>
                              <p:cond delay="3750"/>
                            </p:stCondLst>
                            <p:childTnLst>
                              <p:par>
                                <p:cTn id="26" presetID="16" presetClass="entr" presetSubtype="21" fill="hold" nodeType="afterEffect">
                                  <p:stCondLst>
                                    <p:cond delay="50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750"/>
                                        <p:tgtEl>
                                          <p:spTgt spid="14"/>
                                        </p:tgtEl>
                                      </p:cBhvr>
                                    </p:animEffect>
                                  </p:childTnLst>
                                </p:cTn>
                              </p:par>
                            </p:childTnLst>
                          </p:cTn>
                        </p:par>
                        <p:par>
                          <p:cTn id="29" fill="hold">
                            <p:stCondLst>
                              <p:cond delay="5000"/>
                            </p:stCondLst>
                            <p:childTnLst>
                              <p:par>
                                <p:cTn id="30" presetID="16" presetClass="entr" presetSubtype="21" fill="hold" nodeType="after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750"/>
                                        <p:tgtEl>
                                          <p:spTgt spid="12"/>
                                        </p:tgtEl>
                                      </p:cBhvr>
                                    </p:animEffect>
                                  </p:childTnLst>
                                </p:cTn>
                              </p:par>
                            </p:childTnLst>
                          </p:cTn>
                        </p:par>
                        <p:par>
                          <p:cTn id="33" fill="hold">
                            <p:stCondLst>
                              <p:cond delay="6250"/>
                            </p:stCondLst>
                            <p:childTnLst>
                              <p:par>
                                <p:cTn id="34" presetID="16" presetClass="entr" presetSubtype="21" fill="hold" nodeType="afterEffect">
                                  <p:stCondLst>
                                    <p:cond delay="50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750"/>
                                        <p:tgtEl>
                                          <p:spTgt spid="10"/>
                                        </p:tgtEl>
                                      </p:cBhvr>
                                    </p:animEffect>
                                  </p:childTnLst>
                                </p:cTn>
                              </p:par>
                            </p:childTnLst>
                          </p:cTn>
                        </p:par>
                        <p:par>
                          <p:cTn id="37" fill="hold">
                            <p:stCondLst>
                              <p:cond delay="7500"/>
                            </p:stCondLst>
                            <p:childTnLst>
                              <p:par>
                                <p:cTn id="38" presetID="16" presetClass="entr" presetSubtype="21" fill="hold" nodeType="afterEffect">
                                  <p:stCondLst>
                                    <p:cond delay="50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085489" y="0"/>
            <a:ext cx="5996153" cy="6858000"/>
          </a:xfrm>
          <a:prstGeom prst="round2Diag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157655" y="0"/>
            <a:ext cx="5927834" cy="6858000"/>
          </a:xfrm>
          <a:prstGeom prst="round2Diag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785" y="163895"/>
            <a:ext cx="1252538" cy="139065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025082195"/>
              </p:ext>
            </p:extLst>
          </p:nvPr>
        </p:nvGraphicFramePr>
        <p:xfrm>
          <a:off x="6237714" y="2457283"/>
          <a:ext cx="5417057" cy="4186405"/>
        </p:xfrm>
        <a:graphic>
          <a:graphicData uri="http://schemas.openxmlformats.org/drawingml/2006/table">
            <a:tbl>
              <a:tblPr rtl="1" firstRow="1" firstCol="1" bandRow="1">
                <a:tableStyleId>{793D81CF-94F2-401A-BA57-92F5A7B2D0C5}</a:tableStyleId>
              </a:tblPr>
              <a:tblGrid>
                <a:gridCol w="2398830">
                  <a:extLst>
                    <a:ext uri="{9D8B030D-6E8A-4147-A177-3AD203B41FA5}">
                      <a16:colId xmlns:a16="http://schemas.microsoft.com/office/drawing/2014/main" val="212266452"/>
                    </a:ext>
                  </a:extLst>
                </a:gridCol>
                <a:gridCol w="3018227">
                  <a:extLst>
                    <a:ext uri="{9D8B030D-6E8A-4147-A177-3AD203B41FA5}">
                      <a16:colId xmlns:a16="http://schemas.microsoft.com/office/drawing/2014/main" val="3560122165"/>
                    </a:ext>
                  </a:extLst>
                </a:gridCol>
              </a:tblGrid>
              <a:tr h="1381643">
                <a:tc>
                  <a:txBody>
                    <a:bodyPr/>
                    <a:lstStyle/>
                    <a:p>
                      <a:pPr algn="r" rtl="1">
                        <a:lnSpc>
                          <a:spcPct val="107000"/>
                        </a:lnSpc>
                        <a:spcAft>
                          <a:spcPts val="800"/>
                        </a:spcAft>
                      </a:pPr>
                      <a:r>
                        <a:rPr lang="fa-IR" sz="1800" b="1" dirty="0">
                          <a:effectLst/>
                        </a:rPr>
                        <a:t>نام و نام خانوادگی:                   </a:t>
                      </a:r>
                      <a:r>
                        <a:rPr lang="ar-SA" sz="1800" b="1" dirty="0">
                          <a:effectLst/>
                        </a:rPr>
                        <a:t>مرسده فاطمه یزدان بخش*</a:t>
                      </a:r>
                      <a:endParaRPr lang="en-US" sz="1800" b="1" dirty="0">
                        <a:effectLst/>
                      </a:endParaRPr>
                    </a:p>
                    <a:p>
                      <a:pPr algn="r" rtl="1">
                        <a:lnSpc>
                          <a:spcPct val="107000"/>
                        </a:lnSpc>
                        <a:spcAft>
                          <a:spcPts val="800"/>
                        </a:spcAft>
                      </a:pPr>
                      <a:r>
                        <a:rPr lang="fa-IR" sz="1800" b="1" dirty="0">
                          <a:effectLst/>
                        </a:rPr>
                        <a:t>سمانه بیات- الهام سلیمی- زهرا علی یولداشی</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07000"/>
                        </a:lnSpc>
                        <a:spcAft>
                          <a:spcPts val="800"/>
                        </a:spcAft>
                      </a:pPr>
                      <a:r>
                        <a:rPr lang="fa-IR" sz="1800" b="1">
                          <a:effectLst/>
                        </a:rPr>
                        <a:t>نام مرکز آموزش :</a:t>
                      </a:r>
                      <a:endParaRPr lang="en-US" sz="1800" b="1">
                        <a:effectLst/>
                      </a:endParaRPr>
                    </a:p>
                    <a:p>
                      <a:pPr algn="r" rtl="0">
                        <a:lnSpc>
                          <a:spcPct val="107000"/>
                        </a:lnSpc>
                        <a:spcAft>
                          <a:spcPts val="800"/>
                        </a:spcAft>
                      </a:pPr>
                      <a:r>
                        <a:rPr lang="fa-IR" sz="1800" b="1">
                          <a:effectLst/>
                        </a:rPr>
                        <a:t>مرکز آموزش علمی-کاربردی جهاد دانشگاهی کرج</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3747009651"/>
                  </a:ext>
                </a:extLst>
              </a:tr>
              <a:tr h="1189567">
                <a:tc>
                  <a:txBody>
                    <a:bodyPr/>
                    <a:lstStyle/>
                    <a:p>
                      <a:pPr algn="r" rtl="1">
                        <a:lnSpc>
                          <a:spcPct val="107000"/>
                        </a:lnSpc>
                        <a:spcAft>
                          <a:spcPts val="800"/>
                        </a:spcAft>
                      </a:pPr>
                      <a:r>
                        <a:rPr lang="fa-IR" sz="1800" b="1" dirty="0">
                          <a:effectLst/>
                        </a:rPr>
                        <a:t>رشته تحصیلی:</a:t>
                      </a:r>
                      <a:endParaRPr lang="en-US" sz="1800" b="1" dirty="0">
                        <a:effectLst/>
                      </a:endParaRPr>
                    </a:p>
                    <a:p>
                      <a:pPr algn="r" rtl="1">
                        <a:spcAft>
                          <a:spcPts val="0"/>
                        </a:spcAft>
                      </a:pPr>
                      <a:r>
                        <a:rPr lang="fa-IR" sz="1800" b="1" dirty="0">
                          <a:effectLst/>
                        </a:rPr>
                        <a:t>مهندسی نساجی – طراحی لباس</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r" rtl="0">
                        <a:lnSpc>
                          <a:spcPct val="107000"/>
                        </a:lnSpc>
                        <a:spcAft>
                          <a:spcPts val="800"/>
                        </a:spcAft>
                      </a:pPr>
                      <a:r>
                        <a:rPr lang="fa-IR" sz="1800" b="1" dirty="0">
                          <a:effectLst/>
                        </a:rPr>
                        <a:t>آخرین مدرک تحصیلی:دکترای تخصصی وگروه دانشجویان کارشناسی طراحی لباس</a:t>
                      </a:r>
                      <a:endParaRPr lang="en-US" sz="1800" b="1" dirty="0">
                        <a:effectLst/>
                      </a:endParaRPr>
                    </a:p>
                    <a:p>
                      <a:pPr algn="r" rtl="1">
                        <a:spcAft>
                          <a:spcPts val="0"/>
                        </a:spcAft>
                      </a:pPr>
                      <a:r>
                        <a:rPr lang="fa-IR" sz="1800" b="1" dirty="0">
                          <a:effectLst/>
                        </a:rPr>
                        <a:t> </a:t>
                      </a:r>
                      <a:endParaRPr lang="en-US" sz="1800" b="1" dirty="0">
                        <a:effectLst/>
                        <a:latin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2079466901"/>
                  </a:ext>
                </a:extLst>
              </a:tr>
              <a:tr h="828667">
                <a:tc gridSpan="2">
                  <a:txBody>
                    <a:bodyPr/>
                    <a:lstStyle/>
                    <a:p>
                      <a:pPr algn="r" rtl="1">
                        <a:lnSpc>
                          <a:spcPct val="107000"/>
                        </a:lnSpc>
                        <a:spcAft>
                          <a:spcPts val="800"/>
                        </a:spcAft>
                      </a:pPr>
                      <a:r>
                        <a:rPr lang="fa-IR" sz="1800" b="1" dirty="0">
                          <a:effectLst/>
                        </a:rPr>
                        <a:t>نحوه ارتباط با دانشگاه:</a:t>
                      </a:r>
                      <a:endParaRPr lang="en-US" sz="1800" b="1" dirty="0">
                        <a:effectLst/>
                      </a:endParaRPr>
                    </a:p>
                    <a:p>
                      <a:pPr algn="r" rtl="1">
                        <a:lnSpc>
                          <a:spcPct val="107000"/>
                        </a:lnSpc>
                        <a:spcAft>
                          <a:spcPts val="800"/>
                        </a:spcAft>
                      </a:pPr>
                      <a:r>
                        <a:rPr lang="fa-IR" sz="1800" b="1" dirty="0">
                          <a:effectLst/>
                        </a:rPr>
                        <a:t>دانشجو    </a:t>
                      </a:r>
                      <a:r>
                        <a:rPr lang="en-US" sz="1800" b="1" dirty="0">
                          <a:effectLst/>
                          <a:sym typeface="Wingdings" panose="05000000000000000000" pitchFamily="2" charset="2"/>
                        </a:rPr>
                        <a:t></a:t>
                      </a:r>
                      <a:r>
                        <a:rPr lang="fa-IR" sz="1800" b="1" dirty="0">
                          <a:effectLst/>
                        </a:rPr>
                        <a:t>        </a:t>
                      </a:r>
                      <a:r>
                        <a:rPr lang="fa-IR" sz="1800" b="1" dirty="0" smtClean="0">
                          <a:effectLst/>
                        </a:rPr>
                        <a:t>    </a:t>
                      </a:r>
                      <a:r>
                        <a:rPr lang="fa-IR" sz="1800" b="1" dirty="0">
                          <a:effectLst/>
                        </a:rPr>
                        <a:t>مدرس  O      </a:t>
                      </a:r>
                      <a:r>
                        <a:rPr lang="fa-IR" sz="1800" b="1" dirty="0" smtClean="0">
                          <a:effectLst/>
                        </a:rPr>
                        <a:t>         </a:t>
                      </a:r>
                      <a:r>
                        <a:rPr lang="fa-IR" sz="1800" b="1" dirty="0">
                          <a:effectLst/>
                        </a:rPr>
                        <a:t>همکارO</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065645213"/>
                  </a:ext>
                </a:extLst>
              </a:tr>
              <a:tr h="719684">
                <a:tc gridSpan="2">
                  <a:txBody>
                    <a:bodyPr/>
                    <a:lstStyle/>
                    <a:p>
                      <a:pPr algn="r" rtl="1">
                        <a:lnSpc>
                          <a:spcPct val="107000"/>
                        </a:lnSpc>
                        <a:spcAft>
                          <a:spcPts val="800"/>
                        </a:spcAft>
                      </a:pPr>
                      <a:r>
                        <a:rPr lang="fa-IR" sz="1800" b="1" dirty="0">
                          <a:effectLst/>
                        </a:rPr>
                        <a:t>شماره تماس مرکز: </a:t>
                      </a:r>
                      <a:r>
                        <a:rPr lang="fa-IR" sz="1800" b="1" dirty="0" smtClean="0">
                          <a:effectLst/>
                        </a:rPr>
                        <a:t> </a:t>
                      </a:r>
                      <a:r>
                        <a:rPr lang="fa-IR" sz="1800" b="1" dirty="0">
                          <a:effectLst/>
                        </a:rPr>
                        <a:t>02633198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hMerge="1">
                  <a:txBody>
                    <a:bodyPr/>
                    <a:lstStyle/>
                    <a:p>
                      <a:endParaRPr lang="en-US"/>
                    </a:p>
                  </a:txBody>
                  <a:tcPr/>
                </a:tc>
                <a:extLst>
                  <a:ext uri="{0D108BD9-81ED-4DB2-BD59-A6C34878D82A}">
                    <a16:rowId xmlns:a16="http://schemas.microsoft.com/office/drawing/2014/main" val="1234525164"/>
                  </a:ext>
                </a:extLst>
              </a:tr>
            </a:tbl>
          </a:graphicData>
        </a:graphic>
      </p:graphicFrame>
      <p:pic>
        <p:nvPicPr>
          <p:cNvPr id="6" name="Picture 5"/>
          <p:cNvPicPr/>
          <p:nvPr/>
        </p:nvPicPr>
        <p:blipFill>
          <a:blip r:embed="rId3"/>
          <a:stretch>
            <a:fillRect/>
          </a:stretch>
        </p:blipFill>
        <p:spPr>
          <a:xfrm>
            <a:off x="334537" y="1981203"/>
            <a:ext cx="5392400" cy="4333872"/>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884710353"/>
              </p:ext>
            </p:extLst>
          </p:nvPr>
        </p:nvGraphicFramePr>
        <p:xfrm>
          <a:off x="628650" y="212346"/>
          <a:ext cx="5304614" cy="1342199"/>
        </p:xfrm>
        <a:graphic>
          <a:graphicData uri="http://schemas.openxmlformats.org/drawingml/2006/table">
            <a:tbl>
              <a:tblPr rtl="1" firstRow="1" firstCol="1" bandRow="1">
                <a:tableStyleId>{1FECB4D8-DB02-4DC6-A0A2-4F2EBAE1DC90}</a:tableStyleId>
              </a:tblPr>
              <a:tblGrid>
                <a:gridCol w="5304614">
                  <a:extLst>
                    <a:ext uri="{9D8B030D-6E8A-4147-A177-3AD203B41FA5}">
                      <a16:colId xmlns:a16="http://schemas.microsoft.com/office/drawing/2014/main" val="3561417714"/>
                    </a:ext>
                  </a:extLst>
                </a:gridCol>
              </a:tblGrid>
              <a:tr h="946806">
                <a:tc>
                  <a:txBody>
                    <a:bodyPr/>
                    <a:lstStyle/>
                    <a:p>
                      <a:pPr algn="r" rtl="1">
                        <a:lnSpc>
                          <a:spcPct val="107000"/>
                        </a:lnSpc>
                        <a:spcAft>
                          <a:spcPts val="800"/>
                        </a:spcAft>
                      </a:pPr>
                      <a:r>
                        <a:rPr lang="fa-IR" sz="1800">
                          <a:solidFill>
                            <a:schemeClr val="tx1"/>
                          </a:solidFill>
                          <a:effectLst/>
                        </a:rPr>
                        <a:t>عنوان طرح: </a:t>
                      </a:r>
                      <a:r>
                        <a:rPr lang="ar-SA" sz="1800">
                          <a:solidFill>
                            <a:schemeClr val="tx1"/>
                          </a:solidFill>
                          <a:effectLst/>
                        </a:rPr>
                        <a:t>مقاله ژورنالی بین المللی هند</a:t>
                      </a:r>
                      <a:r>
                        <a:rPr lang="en-US" sz="1800">
                          <a:solidFill>
                            <a:schemeClr val="tx1"/>
                          </a:solidFill>
                          <a:effectLst/>
                        </a:rPr>
                        <a:t>  )</a:t>
                      </a:r>
                      <a:r>
                        <a:rPr lang="fa-IR" sz="1800">
                          <a:solidFill>
                            <a:schemeClr val="tx1"/>
                          </a:solidFill>
                          <a:effectLst/>
                        </a:rPr>
                        <a:t>ارزیابی اثربخشی نانو تکنولوژی در منسوجات بی بافت و شیوع کرونا ویروس)</a:t>
                      </a:r>
                      <a:endParaRPr lang="en-US" sz="1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79034052"/>
                  </a:ext>
                </a:extLst>
              </a:tr>
              <a:tr h="395393">
                <a:tc>
                  <a:txBody>
                    <a:bodyPr/>
                    <a:lstStyle/>
                    <a:p>
                      <a:pPr algn="just" rtl="1">
                        <a:lnSpc>
                          <a:spcPct val="107000"/>
                        </a:lnSpc>
                        <a:spcAft>
                          <a:spcPts val="800"/>
                        </a:spcAft>
                      </a:pPr>
                      <a:r>
                        <a:rPr lang="fa-IR" sz="1800" dirty="0">
                          <a:solidFill>
                            <a:schemeClr val="tx1"/>
                          </a:solidFill>
                          <a:effectLst/>
                        </a:rPr>
                        <a:t>مشخصات ومزایای طرح: </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49467561"/>
                  </a:ext>
                </a:extLst>
              </a:tr>
            </a:tbl>
          </a:graphicData>
        </a:graphic>
      </p:graphicFrame>
      <p:pic>
        <p:nvPicPr>
          <p:cNvPr id="8" name="Picture 7" descr="D:\22\سمانه بیات.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4463" y="1036644"/>
            <a:ext cx="893061" cy="1206327"/>
          </a:xfrm>
          <a:prstGeom prst="rect">
            <a:avLst/>
          </a:prstGeom>
          <a:noFill/>
          <a:ln>
            <a:noFill/>
          </a:ln>
        </p:spPr>
      </p:pic>
      <p:pic>
        <p:nvPicPr>
          <p:cNvPr id="9" name="Picture 8" descr="D:\سلیمی . jpg.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6800" y="1036644"/>
            <a:ext cx="858386" cy="1206327"/>
          </a:xfrm>
          <a:prstGeom prst="rect">
            <a:avLst/>
          </a:prstGeom>
          <a:noFill/>
          <a:ln>
            <a:noFill/>
          </a:ln>
        </p:spPr>
      </p:pic>
      <p:pic>
        <p:nvPicPr>
          <p:cNvPr id="10" name="Picture 9" descr="D:\یولداشی.jpg.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24462" y="1036644"/>
            <a:ext cx="860208" cy="1206327"/>
          </a:xfrm>
          <a:prstGeom prst="rect">
            <a:avLst/>
          </a:prstGeom>
          <a:noFill/>
          <a:ln>
            <a:noFill/>
          </a:ln>
        </p:spPr>
      </p:pic>
    </p:spTree>
    <p:extLst>
      <p:ext uri="{BB962C8B-B14F-4D97-AF65-F5344CB8AC3E}">
        <p14:creationId xmlns:p14="http://schemas.microsoft.com/office/powerpoint/2010/main" val="2067203097"/>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6" presetClass="entr" presetSubtype="21" fill="hold"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3000"/>
                            </p:stCondLst>
                            <p:childTnLst>
                              <p:par>
                                <p:cTn id="25" presetID="16" presetClass="entr" presetSubtype="21" fill="hold"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par>
                          <p:cTn id="28" fill="hold">
                            <p:stCondLst>
                              <p:cond delay="4000"/>
                            </p:stCondLst>
                            <p:childTnLst>
                              <p:par>
                                <p:cTn id="29" presetID="16" presetClass="entr" presetSubtype="21" fill="hold" nodeType="afterEffect">
                                  <p:stCondLst>
                                    <p:cond delay="50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par>
                          <p:cTn id="32" fill="hold">
                            <p:stCondLst>
                              <p:cond delay="5000"/>
                            </p:stCondLst>
                            <p:childTnLst>
                              <p:par>
                                <p:cTn id="33" presetID="16" presetClass="entr" presetSubtype="21" fill="hold" nodeType="afterEffect">
                                  <p:stCondLst>
                                    <p:cond delay="50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6000"/>
                            </p:stCondLst>
                            <p:childTnLst>
                              <p:par>
                                <p:cTn id="37" presetID="16" presetClass="entr" presetSubtype="21" fill="hold" nodeType="afterEffect">
                                  <p:stCondLst>
                                    <p:cond delay="50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par>
                          <p:cTn id="40" fill="hold">
                            <p:stCondLst>
                              <p:cond delay="7000"/>
                            </p:stCondLst>
                            <p:childTnLst>
                              <p:par>
                                <p:cTn id="41" presetID="16" presetClass="entr" presetSubtype="21" fill="hold" nodeType="afterEffect">
                                  <p:stCondLst>
                                    <p:cond delay="50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TotalTime>
  <Words>5208</Words>
  <Application>Microsoft Office PowerPoint</Application>
  <PresentationFormat>Widescreen</PresentationFormat>
  <Paragraphs>782</Paragraphs>
  <Slides>59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B Nazanin</vt:lpstr>
      <vt:lpstr>B Titr</vt:lpstr>
      <vt:lpstr>Calibri</vt:lpstr>
      <vt:lpstr>Calibri Light</vt:lpstr>
      <vt:lpstr>W_titr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PC07</dc:creator>
  <cp:lastModifiedBy>PC07</cp:lastModifiedBy>
  <cp:revision>246</cp:revision>
  <dcterms:created xsi:type="dcterms:W3CDTF">2021-12-04T11:54:06Z</dcterms:created>
  <dcterms:modified xsi:type="dcterms:W3CDTF">2021-12-29T11:18:10Z</dcterms:modified>
</cp:coreProperties>
</file>